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Nunito Sans"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5" d="100"/>
          <a:sy n="55" d="100"/>
        </p:scale>
        <p:origin x="6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6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BFBFBF"/>
          </a:solidFill>
          <a:ln/>
        </p:spPr>
      </p:sp>
      <p:sp>
        <p:nvSpPr>
          <p:cNvPr id="3" name="Shape 1"/>
          <p:cNvSpPr/>
          <p:nvPr/>
        </p:nvSpPr>
        <p:spPr>
          <a:xfrm>
            <a:off x="0" y="0"/>
            <a:ext cx="14630400" cy="8229600"/>
          </a:xfrm>
          <a:prstGeom prst="rect">
            <a:avLst/>
          </a:prstGeom>
          <a:solidFill>
            <a:srgbClr val="D9D9D9"/>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91667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00000"/>
                </a:solidFill>
                <a:latin typeface="Nunito Sans" pitchFamily="34" charset="0"/>
                <a:ea typeface="Nunito Sans" pitchFamily="34" charset="-122"/>
                <a:cs typeface="Nunito Sans" pitchFamily="34" charset="-120"/>
              </a:rPr>
              <a:t>Effective Safeguarding Culture Model</a:t>
            </a:r>
            <a:endParaRPr lang="en-US" sz="3900" dirty="0"/>
          </a:p>
        </p:txBody>
      </p:sp>
      <p:sp>
        <p:nvSpPr>
          <p:cNvPr id="4" name="Text 1"/>
          <p:cNvSpPr/>
          <p:nvPr/>
        </p:nvSpPr>
        <p:spPr>
          <a:xfrm>
            <a:off x="793790" y="4454485"/>
            <a:ext cx="7556421" cy="317540"/>
          </a:xfrm>
          <a:prstGeom prst="rect">
            <a:avLst/>
          </a:prstGeom>
          <a:noFill/>
          <a:ln/>
        </p:spPr>
        <p:txBody>
          <a:bodyPr wrap="none" lIns="0" tIns="0" rIns="0" bIns="0" rtlCol="0" anchor="t"/>
          <a:lstStyle/>
          <a:p>
            <a:pPr marL="0" indent="0" algn="l">
              <a:lnSpc>
                <a:spcPts val="2500"/>
              </a:lnSpc>
              <a:buNone/>
            </a:pPr>
            <a:r>
              <a:rPr lang="en-US" sz="1550" b="1" dirty="0">
                <a:solidFill>
                  <a:srgbClr val="000000"/>
                </a:solidFill>
                <a:latin typeface="Nunito Sans" pitchFamily="34" charset="0"/>
                <a:ea typeface="Nunito Sans" pitchFamily="34" charset="-122"/>
                <a:cs typeface="Nunito Sans" pitchFamily="34" charset="-120"/>
              </a:rPr>
              <a:t>Kingsway Primary School</a:t>
            </a:r>
            <a:r>
              <a:rPr lang="en-US" sz="1550" dirty="0">
                <a:solidFill>
                  <a:srgbClr val="000000"/>
                </a:solidFill>
                <a:latin typeface="Nunito Sans" pitchFamily="34" charset="0"/>
                <a:ea typeface="Nunito Sans" pitchFamily="34" charset="-122"/>
                <a:cs typeface="Nunito Sans" pitchFamily="34" charset="-120"/>
              </a:rPr>
              <a:t> · Davyhulme, Urmston · M41 0SP</a:t>
            </a:r>
            <a:endParaRPr lang="en-US" sz="1550" dirty="0"/>
          </a:p>
        </p:txBody>
      </p:sp>
      <p:sp>
        <p:nvSpPr>
          <p:cNvPr id="5" name="Text 2"/>
          <p:cNvSpPr/>
          <p:nvPr/>
        </p:nvSpPr>
        <p:spPr>
          <a:xfrm>
            <a:off x="793790" y="4995267"/>
            <a:ext cx="7556421" cy="317540"/>
          </a:xfrm>
          <a:prstGeom prst="rect">
            <a:avLst/>
          </a:prstGeom>
          <a:noFill/>
          <a:ln/>
        </p:spPr>
        <p:txBody>
          <a:bodyPr wrap="none" lIns="0" tIns="0" rIns="0" bIns="0" rtlCol="0" anchor="t"/>
          <a:lstStyle/>
          <a:p>
            <a:pPr marL="0" indent="0" algn="ctr">
              <a:lnSpc>
                <a:spcPts val="2500"/>
              </a:lnSpc>
              <a:buNone/>
            </a:pPr>
            <a:r>
              <a:rPr lang="en-US" sz="1550" i="1" dirty="0">
                <a:solidFill>
                  <a:srgbClr val="000000"/>
                </a:solidFill>
                <a:latin typeface="Nunito Sans" pitchFamily="34" charset="0"/>
                <a:ea typeface="Nunito Sans" pitchFamily="34" charset="-122"/>
                <a:cs typeface="Nunito Sans" pitchFamily="34" charset="-120"/>
              </a:rPr>
              <a:t>"Inspired to Make a Difference Together"</a:t>
            </a:r>
            <a:endParaRPr lang="en-US" sz="1550" dirty="0"/>
          </a:p>
        </p:txBody>
      </p:sp>
      <p:pic>
        <p:nvPicPr>
          <p:cNvPr id="7" name="Picture 6">
            <a:extLst>
              <a:ext uri="{FF2B5EF4-FFF2-40B4-BE49-F238E27FC236}">
                <a16:creationId xmlns:a16="http://schemas.microsoft.com/office/drawing/2014/main" id="{30BD21F3-A815-30A3-0C26-E3EAE05DA713}"/>
              </a:ext>
            </a:extLst>
          </p:cNvPr>
          <p:cNvPicPr>
            <a:picLocks noChangeAspect="1"/>
          </p:cNvPicPr>
          <p:nvPr/>
        </p:nvPicPr>
        <p:blipFill>
          <a:blip r:embed="rId4"/>
          <a:stretch>
            <a:fillRect/>
          </a:stretch>
        </p:blipFill>
        <p:spPr>
          <a:xfrm>
            <a:off x="101175" y="128670"/>
            <a:ext cx="2482978" cy="22543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2228" y="530543"/>
            <a:ext cx="7779544" cy="1065848"/>
          </a:xfrm>
          <a:prstGeom prst="rect">
            <a:avLst/>
          </a:prstGeom>
          <a:noFill/>
          <a:ln/>
        </p:spPr>
        <p:txBody>
          <a:bodyPr wrap="square" lIns="0" tIns="0" rIns="0" bIns="0" rtlCol="0" anchor="t"/>
          <a:lstStyle/>
          <a:p>
            <a:pPr marL="0" indent="0" algn="l">
              <a:lnSpc>
                <a:spcPts val="4150"/>
              </a:lnSpc>
              <a:buNone/>
            </a:pPr>
            <a:r>
              <a:rPr lang="en-US" sz="3350" dirty="0">
                <a:solidFill>
                  <a:srgbClr val="000000"/>
                </a:solidFill>
                <a:latin typeface="Nunito Sans" pitchFamily="34" charset="0"/>
                <a:ea typeface="Nunito Sans" pitchFamily="34" charset="-122"/>
                <a:cs typeface="Nunito Sans" pitchFamily="34" charset="-120"/>
              </a:rPr>
              <a:t>Our Commitment — Safeguarding is Everyone's Responsibility</a:t>
            </a:r>
            <a:endParaRPr lang="en-US" sz="3350" dirty="0"/>
          </a:p>
        </p:txBody>
      </p:sp>
      <p:sp>
        <p:nvSpPr>
          <p:cNvPr id="4" name="Shape 1"/>
          <p:cNvSpPr/>
          <p:nvPr/>
        </p:nvSpPr>
        <p:spPr>
          <a:xfrm>
            <a:off x="682228" y="1816179"/>
            <a:ext cx="7779544" cy="964287"/>
          </a:xfrm>
          <a:prstGeom prst="roundRect">
            <a:avLst>
              <a:gd name="adj" fmla="val 7429"/>
            </a:avLst>
          </a:prstGeom>
          <a:solidFill>
            <a:srgbClr val="F9D4D2"/>
          </a:solidFill>
          <a:ln w="7620">
            <a:solidFill>
              <a:srgbClr val="DFBAB8"/>
            </a:solidFill>
            <a:prstDash val="solid"/>
          </a:ln>
        </p:spPr>
        <p:txBody>
          <a:bodyPr/>
          <a:lstStyle/>
          <a:p>
            <a:endParaRPr lang="en-GB"/>
          </a:p>
        </p:txBody>
      </p:sp>
      <p:sp>
        <p:nvSpPr>
          <p:cNvPr id="5" name="Text 2"/>
          <p:cNvSpPr/>
          <p:nvPr/>
        </p:nvSpPr>
        <p:spPr>
          <a:xfrm>
            <a:off x="860346" y="1994297"/>
            <a:ext cx="2131933" cy="266462"/>
          </a:xfrm>
          <a:prstGeom prst="rect">
            <a:avLst/>
          </a:prstGeom>
          <a:noFill/>
          <a:ln/>
        </p:spPr>
        <p:txBody>
          <a:bodyPr wrap="none" lIns="0" tIns="0" rIns="0" bIns="0" rtlCol="0" anchor="t"/>
          <a:lstStyle/>
          <a:p>
            <a:pPr marL="0" indent="0" algn="l">
              <a:lnSpc>
                <a:spcPts val="2050"/>
              </a:lnSpc>
              <a:buNone/>
            </a:pPr>
            <a:r>
              <a:rPr lang="en-US" sz="1650" dirty="0">
                <a:solidFill>
                  <a:srgbClr val="000000"/>
                </a:solidFill>
                <a:latin typeface="Nunito Sans" pitchFamily="34" charset="0"/>
                <a:ea typeface="Nunito Sans" pitchFamily="34" charset="-122"/>
                <a:cs typeface="Nunito Sans" pitchFamily="34" charset="-120"/>
              </a:rPr>
              <a:t>Strong Culture</a:t>
            </a:r>
            <a:endParaRPr lang="en-US" sz="1650" dirty="0"/>
          </a:p>
        </p:txBody>
      </p:sp>
      <p:sp>
        <p:nvSpPr>
          <p:cNvPr id="6" name="Text 3"/>
          <p:cNvSpPr/>
          <p:nvPr/>
        </p:nvSpPr>
        <p:spPr>
          <a:xfrm>
            <a:off x="860346" y="2348627"/>
            <a:ext cx="7423309" cy="253722"/>
          </a:xfrm>
          <a:prstGeom prst="rect">
            <a:avLst/>
          </a:prstGeom>
          <a:noFill/>
          <a:ln/>
        </p:spPr>
        <p:txBody>
          <a:bodyPr wrap="none" lIns="0" tIns="0" rIns="0" bIns="0" rtlCol="0" anchor="t"/>
          <a:lstStyle/>
          <a:p>
            <a:pPr marL="0" indent="0" algn="l">
              <a:lnSpc>
                <a:spcPts val="1950"/>
              </a:lnSpc>
              <a:buNone/>
            </a:pPr>
            <a:r>
              <a:rPr lang="en-US" sz="1300" dirty="0">
                <a:solidFill>
                  <a:srgbClr val="000000"/>
                </a:solidFill>
                <a:latin typeface="Nunito Sans" pitchFamily="34" charset="0"/>
                <a:ea typeface="Nunito Sans" pitchFamily="34" charset="-122"/>
                <a:cs typeface="Nunito Sans" pitchFamily="34" charset="-120"/>
              </a:rPr>
              <a:t>Values-led safeguarding embedded in daily practice, not just policy.</a:t>
            </a:r>
            <a:endParaRPr lang="en-US" sz="1300" dirty="0"/>
          </a:p>
        </p:txBody>
      </p:sp>
      <p:sp>
        <p:nvSpPr>
          <p:cNvPr id="7" name="Shape 4"/>
          <p:cNvSpPr/>
          <p:nvPr/>
        </p:nvSpPr>
        <p:spPr>
          <a:xfrm>
            <a:off x="682228" y="2927032"/>
            <a:ext cx="7779544" cy="964287"/>
          </a:xfrm>
          <a:prstGeom prst="roundRect">
            <a:avLst>
              <a:gd name="adj" fmla="val 7429"/>
            </a:avLst>
          </a:prstGeom>
          <a:solidFill>
            <a:srgbClr val="F9D4D2"/>
          </a:solidFill>
          <a:ln w="7620">
            <a:solidFill>
              <a:srgbClr val="DFBAB8"/>
            </a:solidFill>
            <a:prstDash val="solid"/>
          </a:ln>
        </p:spPr>
        <p:txBody>
          <a:bodyPr/>
          <a:lstStyle/>
          <a:p>
            <a:endParaRPr lang="en-GB"/>
          </a:p>
        </p:txBody>
      </p:sp>
      <p:sp>
        <p:nvSpPr>
          <p:cNvPr id="8" name="Text 5"/>
          <p:cNvSpPr/>
          <p:nvPr/>
        </p:nvSpPr>
        <p:spPr>
          <a:xfrm>
            <a:off x="860346" y="3105150"/>
            <a:ext cx="2131933" cy="266462"/>
          </a:xfrm>
          <a:prstGeom prst="rect">
            <a:avLst/>
          </a:prstGeom>
          <a:noFill/>
          <a:ln/>
        </p:spPr>
        <p:txBody>
          <a:bodyPr wrap="none" lIns="0" tIns="0" rIns="0" bIns="0" rtlCol="0" anchor="t"/>
          <a:lstStyle/>
          <a:p>
            <a:pPr marL="0" indent="0" algn="l">
              <a:lnSpc>
                <a:spcPts val="2050"/>
              </a:lnSpc>
              <a:buNone/>
            </a:pPr>
            <a:r>
              <a:rPr lang="en-US" sz="1650" dirty="0">
                <a:solidFill>
                  <a:srgbClr val="000000"/>
                </a:solidFill>
                <a:latin typeface="Nunito Sans" pitchFamily="34" charset="0"/>
                <a:ea typeface="Nunito Sans" pitchFamily="34" charset="-122"/>
                <a:cs typeface="Nunito Sans" pitchFamily="34" charset="-120"/>
              </a:rPr>
              <a:t>Trusted Adults</a:t>
            </a:r>
            <a:endParaRPr lang="en-US" sz="1650" dirty="0"/>
          </a:p>
        </p:txBody>
      </p:sp>
      <p:sp>
        <p:nvSpPr>
          <p:cNvPr id="9" name="Text 6"/>
          <p:cNvSpPr/>
          <p:nvPr/>
        </p:nvSpPr>
        <p:spPr>
          <a:xfrm>
            <a:off x="860346" y="3459480"/>
            <a:ext cx="7423309" cy="253722"/>
          </a:xfrm>
          <a:prstGeom prst="rect">
            <a:avLst/>
          </a:prstGeom>
          <a:noFill/>
          <a:ln/>
        </p:spPr>
        <p:txBody>
          <a:bodyPr wrap="none" lIns="0" tIns="0" rIns="0" bIns="0" rtlCol="0" anchor="t"/>
          <a:lstStyle/>
          <a:p>
            <a:pPr marL="0" indent="0" algn="l">
              <a:lnSpc>
                <a:spcPts val="1950"/>
              </a:lnSpc>
              <a:buNone/>
            </a:pPr>
            <a:r>
              <a:rPr lang="en-US" sz="1300" dirty="0">
                <a:solidFill>
                  <a:srgbClr val="000000"/>
                </a:solidFill>
                <a:latin typeface="Nunito Sans" pitchFamily="34" charset="0"/>
                <a:ea typeface="Nunito Sans" pitchFamily="34" charset="-122"/>
                <a:cs typeface="Nunito Sans" pitchFamily="34" charset="-120"/>
              </a:rPr>
              <a:t>Pupils know who to turn to and are confident adults will act.</a:t>
            </a:r>
            <a:endParaRPr lang="en-US" sz="1300" dirty="0"/>
          </a:p>
        </p:txBody>
      </p:sp>
      <p:sp>
        <p:nvSpPr>
          <p:cNvPr id="10" name="Shape 7"/>
          <p:cNvSpPr/>
          <p:nvPr/>
        </p:nvSpPr>
        <p:spPr>
          <a:xfrm>
            <a:off x="682228" y="4037886"/>
            <a:ext cx="7779544" cy="964287"/>
          </a:xfrm>
          <a:prstGeom prst="roundRect">
            <a:avLst>
              <a:gd name="adj" fmla="val 7429"/>
            </a:avLst>
          </a:prstGeom>
          <a:solidFill>
            <a:srgbClr val="F9D4D2"/>
          </a:solidFill>
          <a:ln w="7620">
            <a:solidFill>
              <a:srgbClr val="DFBAB8"/>
            </a:solidFill>
            <a:prstDash val="solid"/>
          </a:ln>
        </p:spPr>
        <p:txBody>
          <a:bodyPr/>
          <a:lstStyle/>
          <a:p>
            <a:endParaRPr lang="en-GB"/>
          </a:p>
        </p:txBody>
      </p:sp>
      <p:sp>
        <p:nvSpPr>
          <p:cNvPr id="11" name="Text 8"/>
          <p:cNvSpPr/>
          <p:nvPr/>
        </p:nvSpPr>
        <p:spPr>
          <a:xfrm>
            <a:off x="860346" y="4216003"/>
            <a:ext cx="2131933" cy="266462"/>
          </a:xfrm>
          <a:prstGeom prst="rect">
            <a:avLst/>
          </a:prstGeom>
          <a:noFill/>
          <a:ln/>
        </p:spPr>
        <p:txBody>
          <a:bodyPr wrap="none" lIns="0" tIns="0" rIns="0" bIns="0" rtlCol="0" anchor="t"/>
          <a:lstStyle/>
          <a:p>
            <a:pPr marL="0" indent="0" algn="l">
              <a:lnSpc>
                <a:spcPts val="2050"/>
              </a:lnSpc>
              <a:buNone/>
            </a:pPr>
            <a:r>
              <a:rPr lang="en-US" sz="1650" dirty="0">
                <a:solidFill>
                  <a:srgbClr val="000000"/>
                </a:solidFill>
                <a:latin typeface="Nunito Sans" pitchFamily="34" charset="0"/>
                <a:ea typeface="Nunito Sans" pitchFamily="34" charset="-122"/>
                <a:cs typeface="Nunito Sans" pitchFamily="34" charset="-120"/>
              </a:rPr>
              <a:t>Early Intervention</a:t>
            </a:r>
            <a:endParaRPr lang="en-US" sz="1650" dirty="0"/>
          </a:p>
        </p:txBody>
      </p:sp>
      <p:sp>
        <p:nvSpPr>
          <p:cNvPr id="12" name="Text 9"/>
          <p:cNvSpPr/>
          <p:nvPr/>
        </p:nvSpPr>
        <p:spPr>
          <a:xfrm>
            <a:off x="860346" y="4570333"/>
            <a:ext cx="7423309" cy="253722"/>
          </a:xfrm>
          <a:prstGeom prst="rect">
            <a:avLst/>
          </a:prstGeom>
          <a:noFill/>
          <a:ln/>
        </p:spPr>
        <p:txBody>
          <a:bodyPr wrap="none" lIns="0" tIns="0" rIns="0" bIns="0" rtlCol="0" anchor="t"/>
          <a:lstStyle/>
          <a:p>
            <a:pPr marL="0" indent="0" algn="l">
              <a:lnSpc>
                <a:spcPts val="1950"/>
              </a:lnSpc>
              <a:buNone/>
            </a:pPr>
            <a:r>
              <a:rPr lang="en-US" sz="1300" dirty="0">
                <a:solidFill>
                  <a:srgbClr val="000000"/>
                </a:solidFill>
                <a:latin typeface="Nunito Sans" pitchFamily="34" charset="0"/>
                <a:ea typeface="Nunito Sans" pitchFamily="34" charset="-122"/>
                <a:cs typeface="Nunito Sans" pitchFamily="34" charset="-120"/>
              </a:rPr>
              <a:t>Small school context enables personalised, timely support for every child.</a:t>
            </a:r>
            <a:endParaRPr lang="en-US" sz="1300" dirty="0"/>
          </a:p>
        </p:txBody>
      </p:sp>
      <p:sp>
        <p:nvSpPr>
          <p:cNvPr id="13" name="Shape 10"/>
          <p:cNvSpPr/>
          <p:nvPr/>
        </p:nvSpPr>
        <p:spPr>
          <a:xfrm>
            <a:off x="682228" y="5148739"/>
            <a:ext cx="7779544" cy="964287"/>
          </a:xfrm>
          <a:prstGeom prst="roundRect">
            <a:avLst>
              <a:gd name="adj" fmla="val 7429"/>
            </a:avLst>
          </a:prstGeom>
          <a:solidFill>
            <a:srgbClr val="F9D4D2"/>
          </a:solidFill>
          <a:ln w="7620">
            <a:solidFill>
              <a:srgbClr val="DFBAB8"/>
            </a:solidFill>
            <a:prstDash val="solid"/>
          </a:ln>
        </p:spPr>
        <p:txBody>
          <a:bodyPr/>
          <a:lstStyle/>
          <a:p>
            <a:endParaRPr lang="en-GB"/>
          </a:p>
        </p:txBody>
      </p:sp>
      <p:sp>
        <p:nvSpPr>
          <p:cNvPr id="14" name="Text 11"/>
          <p:cNvSpPr/>
          <p:nvPr/>
        </p:nvSpPr>
        <p:spPr>
          <a:xfrm>
            <a:off x="860346" y="5326856"/>
            <a:ext cx="2401967" cy="266462"/>
          </a:xfrm>
          <a:prstGeom prst="rect">
            <a:avLst/>
          </a:prstGeom>
          <a:noFill/>
          <a:ln/>
        </p:spPr>
        <p:txBody>
          <a:bodyPr wrap="none" lIns="0" tIns="0" rIns="0" bIns="0" rtlCol="0" anchor="t"/>
          <a:lstStyle/>
          <a:p>
            <a:pPr marL="0" indent="0" algn="l">
              <a:lnSpc>
                <a:spcPts val="2050"/>
              </a:lnSpc>
              <a:buNone/>
            </a:pPr>
            <a:r>
              <a:rPr lang="en-US" sz="1650" dirty="0">
                <a:solidFill>
                  <a:srgbClr val="000000"/>
                </a:solidFill>
                <a:latin typeface="Nunito Sans" pitchFamily="34" charset="0"/>
                <a:ea typeface="Nunito Sans" pitchFamily="34" charset="-122"/>
                <a:cs typeface="Nunito Sans" pitchFamily="34" charset="-120"/>
              </a:rPr>
              <a:t>Continuous Improvement</a:t>
            </a:r>
            <a:endParaRPr lang="en-US" sz="1650" dirty="0"/>
          </a:p>
        </p:txBody>
      </p:sp>
      <p:sp>
        <p:nvSpPr>
          <p:cNvPr id="15" name="Text 12"/>
          <p:cNvSpPr/>
          <p:nvPr/>
        </p:nvSpPr>
        <p:spPr>
          <a:xfrm>
            <a:off x="860346" y="5681186"/>
            <a:ext cx="7423309" cy="253722"/>
          </a:xfrm>
          <a:prstGeom prst="rect">
            <a:avLst/>
          </a:prstGeom>
          <a:noFill/>
          <a:ln/>
        </p:spPr>
        <p:txBody>
          <a:bodyPr wrap="none" lIns="0" tIns="0" rIns="0" bIns="0" rtlCol="0" anchor="t"/>
          <a:lstStyle/>
          <a:p>
            <a:pPr marL="0" indent="0" algn="l">
              <a:lnSpc>
                <a:spcPts val="1950"/>
              </a:lnSpc>
              <a:buNone/>
            </a:pPr>
            <a:r>
              <a:rPr lang="en-US" sz="1300" dirty="0">
                <a:solidFill>
                  <a:srgbClr val="000000"/>
                </a:solidFill>
                <a:latin typeface="Nunito Sans" pitchFamily="34" charset="0"/>
                <a:ea typeface="Nunito Sans" pitchFamily="34" charset="-122"/>
                <a:cs typeface="Nunito Sans" pitchFamily="34" charset="-120"/>
              </a:rPr>
              <a:t>Ongoing review, training and partnership keep our practice sharp and effective.</a:t>
            </a:r>
            <a:endParaRPr lang="en-US" sz="1300" dirty="0"/>
          </a:p>
        </p:txBody>
      </p:sp>
      <p:sp>
        <p:nvSpPr>
          <p:cNvPr id="16" name="Shape 13"/>
          <p:cNvSpPr/>
          <p:nvPr/>
        </p:nvSpPr>
        <p:spPr>
          <a:xfrm>
            <a:off x="682228" y="6277808"/>
            <a:ext cx="7779544" cy="1421130"/>
          </a:xfrm>
          <a:prstGeom prst="roundRect">
            <a:avLst>
              <a:gd name="adj" fmla="val 5041"/>
            </a:avLst>
          </a:prstGeom>
          <a:solidFill>
            <a:srgbClr val="B6FCB8"/>
          </a:solidFill>
          <a:ln/>
        </p:spPr>
        <p:txBody>
          <a:bodyPr/>
          <a:lstStyle/>
          <a:p>
            <a:endParaRPr lang="en-GB"/>
          </a:p>
        </p:txBody>
      </p:sp>
      <p:pic>
        <p:nvPicPr>
          <p:cNvPr id="17" name="Image 1" descr="preencoded.png"/>
          <p:cNvPicPr>
            <a:picLocks noChangeAspect="1"/>
          </p:cNvPicPr>
          <p:nvPr/>
        </p:nvPicPr>
        <p:blipFill>
          <a:blip r:embed="rId4"/>
          <a:stretch>
            <a:fillRect/>
          </a:stretch>
        </p:blipFill>
        <p:spPr>
          <a:xfrm>
            <a:off x="852726" y="6524625"/>
            <a:ext cx="213122" cy="170497"/>
          </a:xfrm>
          <a:prstGeom prst="rect">
            <a:avLst/>
          </a:prstGeom>
        </p:spPr>
      </p:pic>
      <p:sp>
        <p:nvSpPr>
          <p:cNvPr id="18" name="Text 14"/>
          <p:cNvSpPr/>
          <p:nvPr/>
        </p:nvSpPr>
        <p:spPr>
          <a:xfrm>
            <a:off x="1236345" y="6466999"/>
            <a:ext cx="7054929" cy="1014889"/>
          </a:xfrm>
          <a:prstGeom prst="rect">
            <a:avLst/>
          </a:prstGeom>
          <a:noFill/>
          <a:ln/>
        </p:spPr>
        <p:txBody>
          <a:bodyPr wrap="square" lIns="0" tIns="0" rIns="0" bIns="0" rtlCol="0" anchor="t"/>
          <a:lstStyle/>
          <a:p>
            <a:pPr marL="0" indent="0" algn="l">
              <a:lnSpc>
                <a:spcPts val="1950"/>
              </a:lnSpc>
              <a:buNone/>
            </a:pPr>
            <a:r>
              <a:rPr lang="en-US" sz="1300" dirty="0">
                <a:solidFill>
                  <a:srgbClr val="000000"/>
                </a:solidFill>
                <a:latin typeface="Nunito Sans" pitchFamily="34" charset="0"/>
                <a:ea typeface="Nunito Sans" pitchFamily="34" charset="-122"/>
                <a:cs typeface="Nunito Sans" pitchFamily="34" charset="-120"/>
              </a:rPr>
              <a:t>Ofsted (March 2023): </a:t>
            </a:r>
            <a:r>
              <a:rPr lang="en-US" sz="1300" b="1" dirty="0">
                <a:solidFill>
                  <a:srgbClr val="000000"/>
                </a:solidFill>
                <a:latin typeface="Nunito Sans" pitchFamily="34" charset="0"/>
                <a:ea typeface="Nunito Sans" pitchFamily="34" charset="-122"/>
                <a:cs typeface="Nunito Sans" pitchFamily="34" charset="-120"/>
              </a:rPr>
              <a:t>"The arrangements for safeguarding are effective."</a:t>
            </a:r>
            <a:r>
              <a:rPr lang="en-US" sz="1300" dirty="0">
                <a:solidFill>
                  <a:srgbClr val="000000"/>
                </a:solidFill>
                <a:latin typeface="Nunito Sans" pitchFamily="34" charset="0"/>
                <a:ea typeface="Nunito Sans" pitchFamily="34" charset="-122"/>
                <a:cs typeface="Nunito Sans" pitchFamily="34" charset="-120"/>
              </a:rPr>
              <a:t> All staff understand their role, use training to identify risk, and leaders work effectively with external agencies to ensure pupils and families receive timely support. Pupils understand how to protect themselves online and know what to do if something upsets them.</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81407" y="543044"/>
            <a:ext cx="6407706" cy="610433"/>
          </a:xfrm>
          <a:prstGeom prst="rect">
            <a:avLst/>
          </a:prstGeom>
          <a:noFill/>
          <a:ln/>
        </p:spPr>
        <p:txBody>
          <a:bodyPr wrap="none" lIns="0" tIns="0" rIns="0" bIns="0" rtlCol="0" anchor="t"/>
          <a:lstStyle/>
          <a:p>
            <a:pPr marL="0" indent="0" algn="l">
              <a:lnSpc>
                <a:spcPts val="4800"/>
              </a:lnSpc>
              <a:buNone/>
            </a:pPr>
            <a:r>
              <a:rPr lang="en-US" sz="3800" dirty="0">
                <a:solidFill>
                  <a:srgbClr val="000000"/>
                </a:solidFill>
                <a:latin typeface="Nunito Sans" pitchFamily="34" charset="0"/>
                <a:ea typeface="Nunito Sans" pitchFamily="34" charset="-122"/>
                <a:cs typeface="Nunito Sans" pitchFamily="34" charset="-120"/>
              </a:rPr>
              <a:t>Our Purpose, Vision &amp; Values</a:t>
            </a:r>
            <a:endParaRPr lang="en-US" sz="3800" dirty="0"/>
          </a:p>
        </p:txBody>
      </p:sp>
      <p:sp>
        <p:nvSpPr>
          <p:cNvPr id="3" name="Shape 1"/>
          <p:cNvSpPr/>
          <p:nvPr/>
        </p:nvSpPr>
        <p:spPr>
          <a:xfrm>
            <a:off x="640794" y="1441847"/>
            <a:ext cx="6576774" cy="6244709"/>
          </a:xfrm>
          <a:prstGeom prst="roundRect">
            <a:avLst>
              <a:gd name="adj" fmla="val 2253"/>
            </a:avLst>
          </a:prstGeom>
          <a:solidFill>
            <a:srgbClr val="0D3A4A"/>
          </a:solidFill>
          <a:ln/>
        </p:spPr>
        <p:txBody>
          <a:bodyPr/>
          <a:lstStyle/>
          <a:p>
            <a:endParaRPr lang="en-GB"/>
          </a:p>
        </p:txBody>
      </p:sp>
      <p:sp>
        <p:nvSpPr>
          <p:cNvPr id="4" name="Text 2"/>
          <p:cNvSpPr/>
          <p:nvPr/>
        </p:nvSpPr>
        <p:spPr>
          <a:xfrm>
            <a:off x="836057" y="1634133"/>
            <a:ext cx="2442091"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Our Purpose</a:t>
            </a:r>
            <a:endParaRPr lang="en-US" sz="1900" dirty="0"/>
          </a:p>
        </p:txBody>
      </p:sp>
      <p:sp>
        <p:nvSpPr>
          <p:cNvPr id="5" name="Text 3"/>
          <p:cNvSpPr/>
          <p:nvPr/>
        </p:nvSpPr>
        <p:spPr>
          <a:xfrm>
            <a:off x="836057" y="2131576"/>
            <a:ext cx="6186249" cy="930473"/>
          </a:xfrm>
          <a:prstGeom prst="rect">
            <a:avLst/>
          </a:prstGeom>
          <a:noFill/>
          <a:ln/>
        </p:spPr>
        <p:txBody>
          <a:bodyPr wrap="square" lIns="0" tIns="0" rIns="0" bIns="0" rtlCol="0" anchor="t"/>
          <a:lstStyle/>
          <a:p>
            <a:pPr marL="0" indent="0" algn="l">
              <a:lnSpc>
                <a:spcPts val="2400"/>
              </a:lnSpc>
              <a:buNone/>
            </a:pPr>
            <a:r>
              <a:rPr lang="en-US" sz="1500" dirty="0">
                <a:solidFill>
                  <a:srgbClr val="FFFFFF"/>
                </a:solidFill>
                <a:latin typeface="Nunito Sans" pitchFamily="34" charset="0"/>
                <a:ea typeface="Nunito Sans" pitchFamily="34" charset="-122"/>
                <a:cs typeface="Nunito Sans" pitchFamily="34" charset="-120"/>
              </a:rPr>
              <a:t>To provide a clear framework for all aspects of safeguarding — moving from a tick-box compliance approach to an effective safeguarding culture, deeply embedded within every area of our school.</a:t>
            </a:r>
            <a:endParaRPr lang="en-US" sz="1500" dirty="0"/>
          </a:p>
        </p:txBody>
      </p:sp>
      <p:sp>
        <p:nvSpPr>
          <p:cNvPr id="6" name="Text 4"/>
          <p:cNvSpPr/>
          <p:nvPr/>
        </p:nvSpPr>
        <p:spPr>
          <a:xfrm>
            <a:off x="836057" y="3254335"/>
            <a:ext cx="2442091"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Our Vision</a:t>
            </a:r>
            <a:endParaRPr lang="en-US" sz="1900" dirty="0"/>
          </a:p>
        </p:txBody>
      </p:sp>
      <p:sp>
        <p:nvSpPr>
          <p:cNvPr id="7" name="Text 5"/>
          <p:cNvSpPr/>
          <p:nvPr/>
        </p:nvSpPr>
        <p:spPr>
          <a:xfrm>
            <a:off x="836057" y="3751778"/>
            <a:ext cx="6186249" cy="1240631"/>
          </a:xfrm>
          <a:prstGeom prst="rect">
            <a:avLst/>
          </a:prstGeom>
          <a:noFill/>
          <a:ln/>
        </p:spPr>
        <p:txBody>
          <a:bodyPr wrap="square" lIns="0" tIns="0" rIns="0" bIns="0" rtlCol="0" anchor="t"/>
          <a:lstStyle/>
          <a:p>
            <a:pPr marL="0" indent="0" algn="l">
              <a:lnSpc>
                <a:spcPts val="2400"/>
              </a:lnSpc>
              <a:buNone/>
            </a:pPr>
            <a:r>
              <a:rPr lang="en-US" sz="1500" dirty="0">
                <a:solidFill>
                  <a:srgbClr val="FFFFFF"/>
                </a:solidFill>
                <a:latin typeface="Nunito Sans" pitchFamily="34" charset="0"/>
                <a:ea typeface="Nunito Sans" pitchFamily="34" charset="-122"/>
                <a:cs typeface="Nunito Sans" pitchFamily="34" charset="-120"/>
              </a:rPr>
              <a:t>That Kingsway has an effective culture of safeguarding where all staff fully understand and carry out their responsibilities. Children feel safe and secure — physically and emotionally — providing firm foundations for growth as learners.</a:t>
            </a:r>
            <a:endParaRPr lang="en-US" sz="1500" dirty="0"/>
          </a:p>
        </p:txBody>
      </p:sp>
      <p:sp>
        <p:nvSpPr>
          <p:cNvPr id="8" name="Text 6"/>
          <p:cNvSpPr/>
          <p:nvPr/>
        </p:nvSpPr>
        <p:spPr>
          <a:xfrm>
            <a:off x="7561064" y="1634133"/>
            <a:ext cx="4111109"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Our Values — Linked to Safeguarding</a:t>
            </a:r>
            <a:endParaRPr lang="en-US" sz="1900" dirty="0"/>
          </a:p>
        </p:txBody>
      </p:sp>
      <p:pic>
        <p:nvPicPr>
          <p:cNvPr id="9"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288" y="2161580"/>
            <a:ext cx="293013" cy="293013"/>
          </a:xfrm>
          <a:prstGeom prst="rect">
            <a:avLst/>
          </a:prstGeom>
        </p:spPr>
      </p:pic>
      <p:sp>
        <p:nvSpPr>
          <p:cNvPr id="10" name="Text 7"/>
          <p:cNvSpPr/>
          <p:nvPr/>
        </p:nvSpPr>
        <p:spPr>
          <a:xfrm>
            <a:off x="8195905" y="2155627"/>
            <a:ext cx="3140869"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We care about Togetherness</a:t>
            </a:r>
            <a:endParaRPr lang="en-US" sz="1900" dirty="0"/>
          </a:p>
        </p:txBody>
      </p:sp>
      <p:sp>
        <p:nvSpPr>
          <p:cNvPr id="11" name="Text 8"/>
          <p:cNvSpPr/>
          <p:nvPr/>
        </p:nvSpPr>
        <p:spPr>
          <a:xfrm>
            <a:off x="8195905" y="2653070"/>
            <a:ext cx="5660708" cy="620316"/>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Safeguarding is everyone's shared responsibility — no one works alone.</a:t>
            </a:r>
            <a:endParaRPr lang="en-US" sz="1500" dirty="0"/>
          </a:p>
        </p:txBody>
      </p:sp>
      <p:pic>
        <p:nvPicPr>
          <p:cNvPr id="12"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288" y="3663910"/>
            <a:ext cx="293013" cy="293013"/>
          </a:xfrm>
          <a:prstGeom prst="rect">
            <a:avLst/>
          </a:prstGeom>
        </p:spPr>
      </p:pic>
      <p:sp>
        <p:nvSpPr>
          <p:cNvPr id="13" name="Text 9"/>
          <p:cNvSpPr/>
          <p:nvPr/>
        </p:nvSpPr>
        <p:spPr>
          <a:xfrm>
            <a:off x="8195905" y="3657957"/>
            <a:ext cx="2586276"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We thrive on Difference</a:t>
            </a:r>
            <a:endParaRPr lang="en-US" sz="1900" dirty="0"/>
          </a:p>
        </p:txBody>
      </p:sp>
      <p:sp>
        <p:nvSpPr>
          <p:cNvPr id="14" name="Text 10"/>
          <p:cNvSpPr/>
          <p:nvPr/>
        </p:nvSpPr>
        <p:spPr>
          <a:xfrm>
            <a:off x="8195905" y="4155400"/>
            <a:ext cx="5660708" cy="620316"/>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We celebrate and protect every child's unique identity and needs.</a:t>
            </a:r>
            <a:endParaRPr lang="en-US" sz="1500" dirty="0"/>
          </a:p>
        </p:txBody>
      </p:sp>
      <p:pic>
        <p:nvPicPr>
          <p:cNvPr id="15"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288" y="5166241"/>
            <a:ext cx="293013" cy="293013"/>
          </a:xfrm>
          <a:prstGeom prst="rect">
            <a:avLst/>
          </a:prstGeom>
        </p:spPr>
      </p:pic>
      <p:sp>
        <p:nvSpPr>
          <p:cNvPr id="16" name="Text 11"/>
          <p:cNvSpPr/>
          <p:nvPr/>
        </p:nvSpPr>
        <p:spPr>
          <a:xfrm>
            <a:off x="8195905" y="5160288"/>
            <a:ext cx="3745706"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We are passionate about Learning</a:t>
            </a:r>
            <a:endParaRPr lang="en-US" sz="1900" dirty="0"/>
          </a:p>
        </p:txBody>
      </p:sp>
      <p:sp>
        <p:nvSpPr>
          <p:cNvPr id="17" name="Text 12"/>
          <p:cNvSpPr/>
          <p:nvPr/>
        </p:nvSpPr>
        <p:spPr>
          <a:xfrm>
            <a:off x="8195905" y="5657731"/>
            <a:ext cx="5660708" cy="310158"/>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Safety is the foundation upon which all learning is built.</a:t>
            </a:r>
            <a:endParaRPr lang="en-US" sz="1500" dirty="0"/>
          </a:p>
        </p:txBody>
      </p:sp>
      <p:pic>
        <p:nvPicPr>
          <p:cNvPr id="18"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288" y="6358414"/>
            <a:ext cx="293013" cy="293013"/>
          </a:xfrm>
          <a:prstGeom prst="rect">
            <a:avLst/>
          </a:prstGeom>
        </p:spPr>
      </p:pic>
      <p:sp>
        <p:nvSpPr>
          <p:cNvPr id="19" name="Text 13"/>
          <p:cNvSpPr/>
          <p:nvPr/>
        </p:nvSpPr>
        <p:spPr>
          <a:xfrm>
            <a:off x="8195905" y="6352461"/>
            <a:ext cx="2672239"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We are inspired to Grow</a:t>
            </a:r>
            <a:endParaRPr lang="en-US" sz="1900" dirty="0"/>
          </a:p>
        </p:txBody>
      </p:sp>
      <p:sp>
        <p:nvSpPr>
          <p:cNvPr id="20" name="Text 14"/>
          <p:cNvSpPr/>
          <p:nvPr/>
        </p:nvSpPr>
        <p:spPr>
          <a:xfrm>
            <a:off x="8195905" y="6849904"/>
            <a:ext cx="5660708" cy="620316"/>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We grow our safeguarding knowledge and practice continuously.</a:t>
            </a:r>
            <a:endParaRPr lang="en-US" sz="1500" dirty="0"/>
          </a:p>
        </p:txBody>
      </p:sp>
      <p:pic>
        <p:nvPicPr>
          <p:cNvPr id="22" name="Picture 21">
            <a:extLst>
              <a:ext uri="{FF2B5EF4-FFF2-40B4-BE49-F238E27FC236}">
                <a16:creationId xmlns:a16="http://schemas.microsoft.com/office/drawing/2014/main" id="{A48FE002-3ADA-C70A-D611-EE2F2F5EDF5C}"/>
              </a:ext>
            </a:extLst>
          </p:cNvPr>
          <p:cNvPicPr>
            <a:picLocks noChangeAspect="1"/>
          </p:cNvPicPr>
          <p:nvPr/>
        </p:nvPicPr>
        <p:blipFill>
          <a:blip r:embed="rId5"/>
          <a:stretch>
            <a:fillRect/>
          </a:stretch>
        </p:blipFill>
        <p:spPr>
          <a:xfrm>
            <a:off x="12300891" y="126784"/>
            <a:ext cx="2208095" cy="20047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6597" y="432435"/>
            <a:ext cx="3876437" cy="484584"/>
          </a:xfrm>
          <a:prstGeom prst="rect">
            <a:avLst/>
          </a:prstGeom>
          <a:noFill/>
          <a:ln/>
        </p:spPr>
        <p:txBody>
          <a:bodyPr wrap="none" lIns="0" tIns="0" rIns="0" bIns="0" rtlCol="0" anchor="t"/>
          <a:lstStyle/>
          <a:p>
            <a:pPr marL="0" indent="0" algn="l">
              <a:lnSpc>
                <a:spcPts val="3800"/>
              </a:lnSpc>
              <a:buNone/>
            </a:pPr>
            <a:r>
              <a:rPr lang="en-US" sz="3050" dirty="0">
                <a:solidFill>
                  <a:srgbClr val="000000"/>
                </a:solidFill>
                <a:latin typeface="Nunito Sans" pitchFamily="34" charset="0"/>
                <a:ea typeface="Nunito Sans" pitchFamily="34" charset="-122"/>
                <a:cs typeface="Nunito Sans" pitchFamily="34" charset="-120"/>
              </a:rPr>
              <a:t>Kingsway in Context</a:t>
            </a:r>
            <a:endParaRPr lang="en-US" sz="3050" dirty="0"/>
          </a:p>
        </p:txBody>
      </p:sp>
      <p:sp>
        <p:nvSpPr>
          <p:cNvPr id="4" name="Text 1"/>
          <p:cNvSpPr/>
          <p:nvPr/>
        </p:nvSpPr>
        <p:spPr>
          <a:xfrm>
            <a:off x="6106597" y="1176218"/>
            <a:ext cx="7903607" cy="511612"/>
          </a:xfrm>
          <a:prstGeom prst="rect">
            <a:avLst/>
          </a:prstGeom>
          <a:noFill/>
          <a:ln/>
        </p:spPr>
        <p:txBody>
          <a:bodyPr wrap="none" lIns="0" tIns="0" rIns="0" bIns="0" rtlCol="0" anchor="t"/>
          <a:lstStyle/>
          <a:p>
            <a:pPr marL="0" indent="0" algn="ctr">
              <a:lnSpc>
                <a:spcPts val="4000"/>
              </a:lnSpc>
              <a:buNone/>
            </a:pPr>
            <a:r>
              <a:rPr lang="en-US" sz="4000" dirty="0">
                <a:solidFill>
                  <a:srgbClr val="000000"/>
                </a:solidFill>
                <a:latin typeface="Nunito Sans" pitchFamily="34" charset="0"/>
                <a:ea typeface="Nunito Sans" pitchFamily="34" charset="-122"/>
                <a:cs typeface="Nunito Sans" pitchFamily="34" charset="-120"/>
              </a:rPr>
              <a:t>195</a:t>
            </a:r>
            <a:endParaRPr lang="en-US" sz="4000" dirty="0"/>
          </a:p>
        </p:txBody>
      </p:sp>
      <p:sp>
        <p:nvSpPr>
          <p:cNvPr id="5" name="Text 2"/>
          <p:cNvSpPr/>
          <p:nvPr/>
        </p:nvSpPr>
        <p:spPr>
          <a:xfrm>
            <a:off x="9089231" y="1856184"/>
            <a:ext cx="1938218" cy="242292"/>
          </a:xfrm>
          <a:prstGeom prst="rect">
            <a:avLst/>
          </a:prstGeom>
          <a:noFill/>
          <a:ln/>
        </p:spPr>
        <p:txBody>
          <a:bodyPr wrap="none" lIns="0" tIns="0" rIns="0" bIns="0" rtlCol="0" anchor="t"/>
          <a:lstStyle/>
          <a:p>
            <a:pPr marL="0" indent="0" algn="ctr">
              <a:lnSpc>
                <a:spcPts val="1900"/>
              </a:lnSpc>
              <a:buNone/>
            </a:pPr>
            <a:r>
              <a:rPr lang="en-US" sz="1500" dirty="0">
                <a:solidFill>
                  <a:srgbClr val="000000"/>
                </a:solidFill>
                <a:latin typeface="Nunito Sans" pitchFamily="34" charset="0"/>
                <a:ea typeface="Nunito Sans" pitchFamily="34" charset="-122"/>
                <a:cs typeface="Nunito Sans" pitchFamily="34" charset="-120"/>
              </a:rPr>
              <a:t>Pupils on Roll</a:t>
            </a:r>
            <a:endParaRPr lang="en-US" sz="1500" dirty="0"/>
          </a:p>
        </p:txBody>
      </p:sp>
      <p:sp>
        <p:nvSpPr>
          <p:cNvPr id="6" name="Text 3"/>
          <p:cNvSpPr/>
          <p:nvPr/>
        </p:nvSpPr>
        <p:spPr>
          <a:xfrm>
            <a:off x="6106597" y="2171105"/>
            <a:ext cx="7903607" cy="220861"/>
          </a:xfrm>
          <a:prstGeom prst="rect">
            <a:avLst/>
          </a:prstGeom>
          <a:noFill/>
          <a:ln/>
        </p:spPr>
        <p:txBody>
          <a:bodyPr wrap="none" lIns="0" tIns="0" rIns="0" bIns="0" rtlCol="0" anchor="t"/>
          <a:lstStyle/>
          <a:p>
            <a:pPr marL="0" indent="0" algn="ctr">
              <a:lnSpc>
                <a:spcPts val="1700"/>
              </a:lnSpc>
              <a:buNone/>
            </a:pPr>
            <a:r>
              <a:rPr lang="en-US" sz="1200" dirty="0">
                <a:solidFill>
                  <a:srgbClr val="000000"/>
                </a:solidFill>
                <a:latin typeface="Nunito Sans" pitchFamily="34" charset="0"/>
                <a:ea typeface="Nunito Sans" pitchFamily="34" charset="-122"/>
                <a:cs typeface="Nunito Sans" pitchFamily="34" charset="-120"/>
              </a:rPr>
              <a:t>One-form entry primary with nursery, ages 3–11</a:t>
            </a:r>
            <a:endParaRPr lang="en-US" sz="1200" dirty="0"/>
          </a:p>
        </p:txBody>
      </p:sp>
      <p:sp>
        <p:nvSpPr>
          <p:cNvPr id="7" name="Text 4"/>
          <p:cNvSpPr/>
          <p:nvPr/>
        </p:nvSpPr>
        <p:spPr>
          <a:xfrm>
            <a:off x="6106597" y="2711648"/>
            <a:ext cx="7903607" cy="511612"/>
          </a:xfrm>
          <a:prstGeom prst="rect">
            <a:avLst/>
          </a:prstGeom>
          <a:noFill/>
          <a:ln/>
        </p:spPr>
        <p:txBody>
          <a:bodyPr wrap="none" lIns="0" tIns="0" rIns="0" bIns="0" rtlCol="0" anchor="t"/>
          <a:lstStyle/>
          <a:p>
            <a:pPr marL="0" indent="0" algn="ctr">
              <a:lnSpc>
                <a:spcPts val="4000"/>
              </a:lnSpc>
              <a:buNone/>
            </a:pPr>
            <a:r>
              <a:rPr lang="en-US" sz="4000" dirty="0">
                <a:solidFill>
                  <a:srgbClr val="000000"/>
                </a:solidFill>
                <a:latin typeface="Nunito Sans" pitchFamily="34" charset="0"/>
                <a:ea typeface="Nunito Sans" pitchFamily="34" charset="-122"/>
                <a:cs typeface="Nunito Sans" pitchFamily="34" charset="-120"/>
              </a:rPr>
              <a:t>36%</a:t>
            </a:r>
            <a:endParaRPr lang="en-US" sz="4000" dirty="0"/>
          </a:p>
        </p:txBody>
      </p:sp>
      <p:sp>
        <p:nvSpPr>
          <p:cNvPr id="8" name="Text 5"/>
          <p:cNvSpPr/>
          <p:nvPr/>
        </p:nvSpPr>
        <p:spPr>
          <a:xfrm>
            <a:off x="9089231" y="3391614"/>
            <a:ext cx="1938218" cy="242292"/>
          </a:xfrm>
          <a:prstGeom prst="rect">
            <a:avLst/>
          </a:prstGeom>
          <a:noFill/>
          <a:ln/>
        </p:spPr>
        <p:txBody>
          <a:bodyPr wrap="none" lIns="0" tIns="0" rIns="0" bIns="0" rtlCol="0" anchor="t"/>
          <a:lstStyle/>
          <a:p>
            <a:pPr marL="0" indent="0" algn="ctr">
              <a:lnSpc>
                <a:spcPts val="1900"/>
              </a:lnSpc>
              <a:buNone/>
            </a:pPr>
            <a:r>
              <a:rPr lang="en-US" sz="1500" dirty="0">
                <a:solidFill>
                  <a:srgbClr val="000000"/>
                </a:solidFill>
                <a:latin typeface="Nunito Sans" pitchFamily="34" charset="0"/>
                <a:ea typeface="Nunito Sans" pitchFamily="34" charset="-122"/>
                <a:cs typeface="Nunito Sans" pitchFamily="34" charset="-120"/>
              </a:rPr>
              <a:t>Free School Meals</a:t>
            </a:r>
            <a:endParaRPr lang="en-US" sz="1500" dirty="0"/>
          </a:p>
        </p:txBody>
      </p:sp>
      <p:sp>
        <p:nvSpPr>
          <p:cNvPr id="9" name="Text 6"/>
          <p:cNvSpPr/>
          <p:nvPr/>
        </p:nvSpPr>
        <p:spPr>
          <a:xfrm>
            <a:off x="6106597" y="3706535"/>
            <a:ext cx="7903607" cy="220861"/>
          </a:xfrm>
          <a:prstGeom prst="rect">
            <a:avLst/>
          </a:prstGeom>
          <a:noFill/>
          <a:ln/>
        </p:spPr>
        <p:txBody>
          <a:bodyPr wrap="none" lIns="0" tIns="0" rIns="0" bIns="0" rtlCol="0" anchor="t"/>
          <a:lstStyle/>
          <a:p>
            <a:pPr marL="0" indent="0" algn="ctr">
              <a:lnSpc>
                <a:spcPts val="1700"/>
              </a:lnSpc>
              <a:buNone/>
            </a:pPr>
            <a:r>
              <a:rPr lang="en-US" sz="1200" dirty="0">
                <a:solidFill>
                  <a:srgbClr val="000000"/>
                </a:solidFill>
                <a:latin typeface="Nunito Sans" pitchFamily="34" charset="0"/>
                <a:ea typeface="Nunito Sans" pitchFamily="34" charset="-122"/>
                <a:cs typeface="Nunito Sans" pitchFamily="34" charset="-120"/>
              </a:rPr>
              <a:t>33–37% of pupils eligible</a:t>
            </a:r>
            <a:endParaRPr lang="en-US" sz="1200" dirty="0"/>
          </a:p>
        </p:txBody>
      </p:sp>
      <p:sp>
        <p:nvSpPr>
          <p:cNvPr id="10" name="Text 7"/>
          <p:cNvSpPr/>
          <p:nvPr/>
        </p:nvSpPr>
        <p:spPr>
          <a:xfrm>
            <a:off x="6106597" y="4247078"/>
            <a:ext cx="7903607" cy="511612"/>
          </a:xfrm>
          <a:prstGeom prst="rect">
            <a:avLst/>
          </a:prstGeom>
          <a:noFill/>
          <a:ln/>
        </p:spPr>
        <p:txBody>
          <a:bodyPr wrap="none" lIns="0" tIns="0" rIns="0" bIns="0" rtlCol="0" anchor="t"/>
          <a:lstStyle/>
          <a:p>
            <a:pPr marL="0" indent="0" algn="ctr">
              <a:lnSpc>
                <a:spcPts val="4000"/>
              </a:lnSpc>
              <a:buNone/>
            </a:pPr>
            <a:r>
              <a:rPr lang="en-US" sz="4000" dirty="0">
                <a:solidFill>
                  <a:srgbClr val="000000"/>
                </a:solidFill>
                <a:latin typeface="Nunito Sans" pitchFamily="34" charset="0"/>
                <a:ea typeface="Nunito Sans" pitchFamily="34" charset="-122"/>
                <a:cs typeface="Nunito Sans" pitchFamily="34" charset="-120"/>
              </a:rPr>
              <a:t>21%</a:t>
            </a:r>
            <a:endParaRPr lang="en-US" sz="4000" dirty="0"/>
          </a:p>
        </p:txBody>
      </p:sp>
      <p:sp>
        <p:nvSpPr>
          <p:cNvPr id="11" name="Text 8"/>
          <p:cNvSpPr/>
          <p:nvPr/>
        </p:nvSpPr>
        <p:spPr>
          <a:xfrm>
            <a:off x="9089231" y="4927044"/>
            <a:ext cx="1938218" cy="242292"/>
          </a:xfrm>
          <a:prstGeom prst="rect">
            <a:avLst/>
          </a:prstGeom>
          <a:noFill/>
          <a:ln/>
        </p:spPr>
        <p:txBody>
          <a:bodyPr wrap="none" lIns="0" tIns="0" rIns="0" bIns="0" rtlCol="0" anchor="t"/>
          <a:lstStyle/>
          <a:p>
            <a:pPr marL="0" indent="0" algn="ctr">
              <a:lnSpc>
                <a:spcPts val="1900"/>
              </a:lnSpc>
              <a:buNone/>
            </a:pPr>
            <a:r>
              <a:rPr lang="en-US" sz="1500" dirty="0">
                <a:solidFill>
                  <a:srgbClr val="000000"/>
                </a:solidFill>
                <a:latin typeface="Nunito Sans" pitchFamily="34" charset="0"/>
                <a:ea typeface="Nunito Sans" pitchFamily="34" charset="-122"/>
                <a:cs typeface="Nunito Sans" pitchFamily="34" charset="-120"/>
              </a:rPr>
              <a:t>EAL Pupils</a:t>
            </a:r>
            <a:endParaRPr lang="en-US" sz="1500" dirty="0"/>
          </a:p>
        </p:txBody>
      </p:sp>
      <p:sp>
        <p:nvSpPr>
          <p:cNvPr id="12" name="Text 9"/>
          <p:cNvSpPr/>
          <p:nvPr/>
        </p:nvSpPr>
        <p:spPr>
          <a:xfrm>
            <a:off x="6106597" y="5241965"/>
            <a:ext cx="7903607" cy="220861"/>
          </a:xfrm>
          <a:prstGeom prst="rect">
            <a:avLst/>
          </a:prstGeom>
          <a:noFill/>
          <a:ln/>
        </p:spPr>
        <p:txBody>
          <a:bodyPr wrap="none" lIns="0" tIns="0" rIns="0" bIns="0" rtlCol="0" anchor="t"/>
          <a:lstStyle/>
          <a:p>
            <a:pPr marL="0" indent="0" algn="ctr">
              <a:lnSpc>
                <a:spcPts val="1700"/>
              </a:lnSpc>
              <a:buNone/>
            </a:pPr>
            <a:r>
              <a:rPr lang="en-US" sz="1200" dirty="0">
                <a:solidFill>
                  <a:srgbClr val="000000"/>
                </a:solidFill>
                <a:latin typeface="Nunito Sans" pitchFamily="34" charset="0"/>
                <a:ea typeface="Nunito Sans" pitchFamily="34" charset="-122"/>
                <a:cs typeface="Nunito Sans" pitchFamily="34" charset="-120"/>
              </a:rPr>
              <a:t>English as an Additional Language</a:t>
            </a:r>
            <a:endParaRPr lang="en-US" sz="1200" dirty="0"/>
          </a:p>
        </p:txBody>
      </p:sp>
      <p:sp>
        <p:nvSpPr>
          <p:cNvPr id="13" name="Text 10"/>
          <p:cNvSpPr/>
          <p:nvPr/>
        </p:nvSpPr>
        <p:spPr>
          <a:xfrm>
            <a:off x="6106597" y="5782508"/>
            <a:ext cx="7903607" cy="511612"/>
          </a:xfrm>
          <a:prstGeom prst="rect">
            <a:avLst/>
          </a:prstGeom>
          <a:noFill/>
          <a:ln/>
        </p:spPr>
        <p:txBody>
          <a:bodyPr wrap="none" lIns="0" tIns="0" rIns="0" bIns="0" rtlCol="0" anchor="t"/>
          <a:lstStyle/>
          <a:p>
            <a:pPr marL="0" indent="0" algn="ctr">
              <a:lnSpc>
                <a:spcPts val="4000"/>
              </a:lnSpc>
              <a:buNone/>
            </a:pPr>
            <a:r>
              <a:rPr lang="en-US" sz="4000" dirty="0">
                <a:solidFill>
                  <a:srgbClr val="000000"/>
                </a:solidFill>
                <a:latin typeface="Nunito Sans" pitchFamily="34" charset="0"/>
                <a:ea typeface="Nunito Sans" pitchFamily="34" charset="-122"/>
                <a:cs typeface="Nunito Sans" pitchFamily="34" charset="-120"/>
              </a:rPr>
              <a:t>21%</a:t>
            </a:r>
            <a:endParaRPr lang="en-US" sz="4000" dirty="0"/>
          </a:p>
        </p:txBody>
      </p:sp>
      <p:sp>
        <p:nvSpPr>
          <p:cNvPr id="14" name="Text 11"/>
          <p:cNvSpPr/>
          <p:nvPr/>
        </p:nvSpPr>
        <p:spPr>
          <a:xfrm>
            <a:off x="9089231" y="6462474"/>
            <a:ext cx="1938218" cy="242292"/>
          </a:xfrm>
          <a:prstGeom prst="rect">
            <a:avLst/>
          </a:prstGeom>
          <a:noFill/>
          <a:ln/>
        </p:spPr>
        <p:txBody>
          <a:bodyPr wrap="none" lIns="0" tIns="0" rIns="0" bIns="0" rtlCol="0" anchor="t"/>
          <a:lstStyle/>
          <a:p>
            <a:pPr marL="0" indent="0" algn="ctr">
              <a:lnSpc>
                <a:spcPts val="1900"/>
              </a:lnSpc>
              <a:buNone/>
            </a:pPr>
            <a:r>
              <a:rPr lang="en-US" sz="1500" dirty="0">
                <a:solidFill>
                  <a:srgbClr val="000000"/>
                </a:solidFill>
                <a:latin typeface="Nunito Sans" pitchFamily="34" charset="0"/>
                <a:ea typeface="Nunito Sans" pitchFamily="34" charset="-122"/>
                <a:cs typeface="Nunito Sans" pitchFamily="34" charset="-120"/>
              </a:rPr>
              <a:t>SEN Pupils</a:t>
            </a:r>
            <a:endParaRPr lang="en-US" sz="1500" dirty="0"/>
          </a:p>
        </p:txBody>
      </p:sp>
      <p:sp>
        <p:nvSpPr>
          <p:cNvPr id="15" name="Text 12"/>
          <p:cNvSpPr/>
          <p:nvPr/>
        </p:nvSpPr>
        <p:spPr>
          <a:xfrm>
            <a:off x="6106597" y="6777395"/>
            <a:ext cx="7903607" cy="220861"/>
          </a:xfrm>
          <a:prstGeom prst="rect">
            <a:avLst/>
          </a:prstGeom>
          <a:noFill/>
          <a:ln/>
        </p:spPr>
        <p:txBody>
          <a:bodyPr wrap="none" lIns="0" tIns="0" rIns="0" bIns="0" rtlCol="0" anchor="t"/>
          <a:lstStyle/>
          <a:p>
            <a:pPr marL="0" indent="0" algn="ctr">
              <a:lnSpc>
                <a:spcPts val="1700"/>
              </a:lnSpc>
              <a:buNone/>
            </a:pPr>
            <a:r>
              <a:rPr lang="en-US" sz="1200" dirty="0">
                <a:solidFill>
                  <a:srgbClr val="000000"/>
                </a:solidFill>
                <a:latin typeface="Nunito Sans" pitchFamily="34" charset="0"/>
                <a:ea typeface="Nunito Sans" pitchFamily="34" charset="-122"/>
                <a:cs typeface="Nunito Sans" pitchFamily="34" charset="-120"/>
              </a:rPr>
              <a:t>Including specialist SLCN &amp; SEMH resourced provision</a:t>
            </a:r>
            <a:endParaRPr lang="en-US" sz="1200" dirty="0"/>
          </a:p>
        </p:txBody>
      </p:sp>
      <p:sp>
        <p:nvSpPr>
          <p:cNvPr id="16" name="Text 13"/>
          <p:cNvSpPr/>
          <p:nvPr/>
        </p:nvSpPr>
        <p:spPr>
          <a:xfrm>
            <a:off x="6106597" y="7134463"/>
            <a:ext cx="7903607" cy="662583"/>
          </a:xfrm>
          <a:prstGeom prst="rect">
            <a:avLst/>
          </a:prstGeom>
          <a:noFill/>
          <a:ln/>
        </p:spPr>
        <p:txBody>
          <a:bodyPr wrap="square" lIns="0" tIns="0" rIns="0" bIns="0" rtlCol="0" anchor="t"/>
          <a:lstStyle/>
          <a:p>
            <a:pPr marL="0" indent="0" algn="l">
              <a:lnSpc>
                <a:spcPts val="1700"/>
              </a:lnSpc>
              <a:buNone/>
            </a:pPr>
            <a:r>
              <a:rPr lang="en-US" sz="1200" dirty="0">
                <a:solidFill>
                  <a:srgbClr val="000000"/>
                </a:solidFill>
                <a:latin typeface="Nunito Sans" pitchFamily="34" charset="0"/>
                <a:ea typeface="Nunito Sans" pitchFamily="34" charset="-122"/>
                <a:cs typeface="Nunito Sans" pitchFamily="34" charset="-120"/>
              </a:rPr>
              <a:t>Kingsway is part of the </a:t>
            </a:r>
            <a:r>
              <a:rPr lang="en-US" sz="1200" b="1" dirty="0">
                <a:solidFill>
                  <a:srgbClr val="000000"/>
                </a:solidFill>
                <a:latin typeface="Nunito Sans" pitchFamily="34" charset="0"/>
                <a:ea typeface="Nunito Sans" pitchFamily="34" charset="-122"/>
                <a:cs typeface="Nunito Sans" pitchFamily="34" charset="-120"/>
              </a:rPr>
              <a:t>Inspiring Learners Multi Academy Trust</a:t>
            </a:r>
            <a:r>
              <a:rPr lang="en-US" sz="1200" dirty="0">
                <a:solidFill>
                  <a:srgbClr val="000000"/>
                </a:solidFill>
                <a:latin typeface="Nunito Sans" pitchFamily="34" charset="0"/>
                <a:ea typeface="Nunito Sans" pitchFamily="34" charset="-122"/>
                <a:cs typeface="Nunito Sans" pitchFamily="34" charset="-120"/>
              </a:rPr>
              <a:t>, located in Davyhulme within </a:t>
            </a:r>
            <a:r>
              <a:rPr lang="en-US" sz="1200" b="1" dirty="0">
                <a:solidFill>
                  <a:srgbClr val="000000"/>
                </a:solidFill>
                <a:latin typeface="Nunito Sans" pitchFamily="34" charset="0"/>
                <a:ea typeface="Nunito Sans" pitchFamily="34" charset="-122"/>
                <a:cs typeface="Nunito Sans" pitchFamily="34" charset="-120"/>
              </a:rPr>
              <a:t>Trafford Local Authority</a:t>
            </a:r>
            <a:r>
              <a:rPr lang="en-US" sz="1200" dirty="0">
                <a:solidFill>
                  <a:srgbClr val="000000"/>
                </a:solidFill>
                <a:latin typeface="Nunito Sans" pitchFamily="34" charset="0"/>
                <a:ea typeface="Nunito Sans" pitchFamily="34" charset="-122"/>
                <a:cs typeface="Nunito Sans" pitchFamily="34" charset="-120"/>
              </a:rPr>
              <a:t>. Our small school size enables staff to know every pupil and family well, supporting early identification and timely intervention.</a:t>
            </a:r>
            <a:endParaRPr lang="en-US" sz="1200" dirty="0"/>
          </a:p>
        </p:txBody>
      </p:sp>
      <p:pic>
        <p:nvPicPr>
          <p:cNvPr id="18" name="Picture 17">
            <a:extLst>
              <a:ext uri="{FF2B5EF4-FFF2-40B4-BE49-F238E27FC236}">
                <a16:creationId xmlns:a16="http://schemas.microsoft.com/office/drawing/2014/main" id="{09C5D273-DA43-4BCA-3C94-209F8ADC577E}"/>
              </a:ext>
            </a:extLst>
          </p:cNvPr>
          <p:cNvPicPr>
            <a:picLocks noChangeAspect="1"/>
          </p:cNvPicPr>
          <p:nvPr/>
        </p:nvPicPr>
        <p:blipFill>
          <a:blip r:embed="rId4"/>
          <a:stretch>
            <a:fillRect/>
          </a:stretch>
        </p:blipFill>
        <p:spPr>
          <a:xfrm>
            <a:off x="12057823" y="104161"/>
            <a:ext cx="2482978" cy="22543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796058"/>
            <a:ext cx="7520940" cy="620078"/>
          </a:xfrm>
          <a:prstGeom prst="rect">
            <a:avLst/>
          </a:prstGeom>
          <a:noFill/>
          <a:ln/>
        </p:spPr>
        <p:txBody>
          <a:bodyPr wrap="none" lIns="0" tIns="0" rIns="0" bIns="0" rtlCol="0" anchor="t"/>
          <a:lstStyle/>
          <a:p>
            <a:pPr marL="0" indent="0" algn="l">
              <a:lnSpc>
                <a:spcPts val="4850"/>
              </a:lnSpc>
              <a:buNone/>
            </a:pPr>
            <a:r>
              <a:rPr lang="en-US" sz="3900" dirty="0">
                <a:solidFill>
                  <a:srgbClr val="000000"/>
                </a:solidFill>
                <a:latin typeface="Nunito Sans" pitchFamily="34" charset="0"/>
                <a:ea typeface="Nunito Sans" pitchFamily="34" charset="-122"/>
                <a:cs typeface="Nunito Sans" pitchFamily="34" charset="-120"/>
              </a:rPr>
              <a:t>Our Safeguarding Vision in Action</a:t>
            </a:r>
            <a:endParaRPr lang="en-US" sz="3900" dirty="0"/>
          </a:p>
        </p:txBody>
      </p:sp>
      <p:sp>
        <p:nvSpPr>
          <p:cNvPr id="3" name="Text 1"/>
          <p:cNvSpPr/>
          <p:nvPr/>
        </p:nvSpPr>
        <p:spPr>
          <a:xfrm>
            <a:off x="793790" y="281297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At Kingsway, everyone takes responsibility for keeping children and each other safe. We believe children will only achieve excellence if they feel safe and secure.</a:t>
            </a:r>
            <a:endParaRPr lang="en-US" sz="1550" dirty="0"/>
          </a:p>
        </p:txBody>
      </p:sp>
      <p:sp>
        <p:nvSpPr>
          <p:cNvPr id="4" name="Shape 2"/>
          <p:cNvSpPr/>
          <p:nvPr/>
        </p:nvSpPr>
        <p:spPr>
          <a:xfrm>
            <a:off x="793790" y="3671292"/>
            <a:ext cx="4215289" cy="1476256"/>
          </a:xfrm>
          <a:prstGeom prst="roundRect">
            <a:avLst>
              <a:gd name="adj" fmla="val 5647"/>
            </a:avLst>
          </a:prstGeom>
          <a:solidFill>
            <a:srgbClr val="F9D4D2"/>
          </a:solidFill>
          <a:ln w="7620">
            <a:solidFill>
              <a:srgbClr val="DFBAB8"/>
            </a:solidFill>
            <a:prstDash val="solid"/>
          </a:ln>
        </p:spPr>
        <p:txBody>
          <a:bodyPr/>
          <a:lstStyle/>
          <a:p>
            <a:endParaRPr lang="en-GB"/>
          </a:p>
        </p:txBody>
      </p:sp>
      <p:sp>
        <p:nvSpPr>
          <p:cNvPr id="5" name="Text 3"/>
          <p:cNvSpPr/>
          <p:nvPr/>
        </p:nvSpPr>
        <p:spPr>
          <a:xfrm>
            <a:off x="999768" y="38772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Notice</a:t>
            </a:r>
            <a:endParaRPr lang="en-US" sz="1950" dirty="0"/>
          </a:p>
        </p:txBody>
      </p:sp>
      <p:sp>
        <p:nvSpPr>
          <p:cNvPr id="6" name="Text 4"/>
          <p:cNvSpPr/>
          <p:nvPr/>
        </p:nvSpPr>
        <p:spPr>
          <a:xfrm>
            <a:off x="999768" y="4306491"/>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Be alert to signs of risk or harm in every interaction and environment.</a:t>
            </a:r>
            <a:endParaRPr lang="en-US" sz="1550" dirty="0"/>
          </a:p>
        </p:txBody>
      </p:sp>
      <p:sp>
        <p:nvSpPr>
          <p:cNvPr id="7" name="Shape 5"/>
          <p:cNvSpPr/>
          <p:nvPr/>
        </p:nvSpPr>
        <p:spPr>
          <a:xfrm>
            <a:off x="5207437" y="3671292"/>
            <a:ext cx="4215408" cy="1476256"/>
          </a:xfrm>
          <a:prstGeom prst="roundRect">
            <a:avLst>
              <a:gd name="adj" fmla="val 5647"/>
            </a:avLst>
          </a:prstGeom>
          <a:solidFill>
            <a:srgbClr val="F9D4D2"/>
          </a:solidFill>
          <a:ln w="7620">
            <a:solidFill>
              <a:srgbClr val="DFBAB8"/>
            </a:solidFill>
            <a:prstDash val="solid"/>
          </a:ln>
        </p:spPr>
        <p:txBody>
          <a:bodyPr/>
          <a:lstStyle/>
          <a:p>
            <a:endParaRPr lang="en-GB"/>
          </a:p>
        </p:txBody>
      </p:sp>
      <p:sp>
        <p:nvSpPr>
          <p:cNvPr id="8" name="Text 6"/>
          <p:cNvSpPr/>
          <p:nvPr/>
        </p:nvSpPr>
        <p:spPr>
          <a:xfrm>
            <a:off x="5413415" y="38772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Take Action</a:t>
            </a:r>
            <a:endParaRPr lang="en-US" sz="1950" dirty="0"/>
          </a:p>
        </p:txBody>
      </p:sp>
      <p:sp>
        <p:nvSpPr>
          <p:cNvPr id="9" name="Text 7"/>
          <p:cNvSpPr/>
          <p:nvPr/>
        </p:nvSpPr>
        <p:spPr>
          <a:xfrm>
            <a:off x="5413415" y="4306491"/>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Follow reporting systems promptly — never ignore a concern, however small.</a:t>
            </a:r>
            <a:endParaRPr lang="en-US" sz="1550" dirty="0"/>
          </a:p>
        </p:txBody>
      </p:sp>
      <p:sp>
        <p:nvSpPr>
          <p:cNvPr id="10" name="Shape 8"/>
          <p:cNvSpPr/>
          <p:nvPr/>
        </p:nvSpPr>
        <p:spPr>
          <a:xfrm>
            <a:off x="9621203" y="3671292"/>
            <a:ext cx="4215289" cy="1476256"/>
          </a:xfrm>
          <a:prstGeom prst="roundRect">
            <a:avLst>
              <a:gd name="adj" fmla="val 5647"/>
            </a:avLst>
          </a:prstGeom>
          <a:solidFill>
            <a:srgbClr val="F9D4D2"/>
          </a:solidFill>
          <a:ln w="7620">
            <a:solidFill>
              <a:srgbClr val="DFBAB8"/>
            </a:solidFill>
            <a:prstDash val="solid"/>
          </a:ln>
        </p:spPr>
        <p:txBody>
          <a:bodyPr/>
          <a:lstStyle/>
          <a:p>
            <a:endParaRPr lang="en-GB"/>
          </a:p>
        </p:txBody>
      </p:sp>
      <p:sp>
        <p:nvSpPr>
          <p:cNvPr id="11" name="Text 9"/>
          <p:cNvSpPr/>
          <p:nvPr/>
        </p:nvSpPr>
        <p:spPr>
          <a:xfrm>
            <a:off x="9827181" y="38772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Follow Through</a:t>
            </a:r>
            <a:endParaRPr lang="en-US" sz="1950" dirty="0"/>
          </a:p>
        </p:txBody>
      </p:sp>
      <p:sp>
        <p:nvSpPr>
          <p:cNvPr id="12" name="Text 10"/>
          <p:cNvSpPr/>
          <p:nvPr/>
        </p:nvSpPr>
        <p:spPr>
          <a:xfrm>
            <a:off x="9827181" y="4306491"/>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Ensure concerns are tracked, escalated and resolved with children at the centre.</a:t>
            </a:r>
            <a:endParaRPr lang="en-US" sz="1550" dirty="0"/>
          </a:p>
        </p:txBody>
      </p:sp>
      <p:sp>
        <p:nvSpPr>
          <p:cNvPr id="13" name="Shape 11"/>
          <p:cNvSpPr/>
          <p:nvPr/>
        </p:nvSpPr>
        <p:spPr>
          <a:xfrm>
            <a:off x="793790" y="5370790"/>
            <a:ext cx="3111937" cy="1062752"/>
          </a:xfrm>
          <a:prstGeom prst="roundRect">
            <a:avLst>
              <a:gd name="adj" fmla="val 7844"/>
            </a:avLst>
          </a:prstGeom>
          <a:solidFill>
            <a:srgbClr val="D9D9D9"/>
          </a:solidFill>
          <a:ln w="22860">
            <a:solidFill>
              <a:srgbClr val="DFBAB8"/>
            </a:solidFill>
            <a:prstDash val="solid"/>
          </a:ln>
        </p:spPr>
        <p:txBody>
          <a:bodyPr/>
          <a:lstStyle/>
          <a:p>
            <a:endParaRPr lang="en-GB"/>
          </a:p>
        </p:txBody>
      </p:sp>
      <p:sp>
        <p:nvSpPr>
          <p:cNvPr id="14" name="Text 12"/>
          <p:cNvSpPr/>
          <p:nvPr/>
        </p:nvSpPr>
        <p:spPr>
          <a:xfrm>
            <a:off x="1015008" y="559200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Relational Approach</a:t>
            </a:r>
            <a:endParaRPr lang="en-US" sz="1950" dirty="0"/>
          </a:p>
        </p:txBody>
      </p:sp>
      <p:sp>
        <p:nvSpPr>
          <p:cNvPr id="15" name="Shape 13"/>
          <p:cNvSpPr/>
          <p:nvPr/>
        </p:nvSpPr>
        <p:spPr>
          <a:xfrm>
            <a:off x="4104084" y="5370790"/>
            <a:ext cx="3111937" cy="1062752"/>
          </a:xfrm>
          <a:prstGeom prst="roundRect">
            <a:avLst>
              <a:gd name="adj" fmla="val 7844"/>
            </a:avLst>
          </a:prstGeom>
          <a:solidFill>
            <a:srgbClr val="D9D9D9"/>
          </a:solidFill>
          <a:ln w="22860">
            <a:solidFill>
              <a:srgbClr val="DFBAB8"/>
            </a:solidFill>
            <a:prstDash val="solid"/>
          </a:ln>
        </p:spPr>
        <p:txBody>
          <a:bodyPr/>
          <a:lstStyle/>
          <a:p>
            <a:endParaRPr lang="en-GB"/>
          </a:p>
        </p:txBody>
      </p:sp>
      <p:sp>
        <p:nvSpPr>
          <p:cNvPr id="16" name="Text 14"/>
          <p:cNvSpPr/>
          <p:nvPr/>
        </p:nvSpPr>
        <p:spPr>
          <a:xfrm>
            <a:off x="4325303" y="559200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Whistle Blowing</a:t>
            </a:r>
            <a:endParaRPr lang="en-US" sz="1950" dirty="0"/>
          </a:p>
        </p:txBody>
      </p:sp>
      <p:sp>
        <p:nvSpPr>
          <p:cNvPr id="17" name="Shape 15"/>
          <p:cNvSpPr/>
          <p:nvPr/>
        </p:nvSpPr>
        <p:spPr>
          <a:xfrm>
            <a:off x="7414379" y="5370790"/>
            <a:ext cx="3111937" cy="1062752"/>
          </a:xfrm>
          <a:prstGeom prst="roundRect">
            <a:avLst>
              <a:gd name="adj" fmla="val 7844"/>
            </a:avLst>
          </a:prstGeom>
          <a:solidFill>
            <a:srgbClr val="D9D9D9"/>
          </a:solidFill>
          <a:ln w="22860">
            <a:solidFill>
              <a:srgbClr val="DFBAB8"/>
            </a:solidFill>
            <a:prstDash val="solid"/>
          </a:ln>
        </p:spPr>
        <p:txBody>
          <a:bodyPr/>
          <a:lstStyle/>
          <a:p>
            <a:endParaRPr lang="en-GB"/>
          </a:p>
        </p:txBody>
      </p:sp>
      <p:sp>
        <p:nvSpPr>
          <p:cNvPr id="18" name="Text 16"/>
          <p:cNvSpPr/>
          <p:nvPr/>
        </p:nvSpPr>
        <p:spPr>
          <a:xfrm>
            <a:off x="7635597" y="5592008"/>
            <a:ext cx="2669500" cy="620316"/>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Pastoral, Mental Health &amp; Well-being Team</a:t>
            </a:r>
            <a:endParaRPr lang="en-US" sz="1950" dirty="0"/>
          </a:p>
        </p:txBody>
      </p:sp>
      <p:sp>
        <p:nvSpPr>
          <p:cNvPr id="19" name="Shape 17"/>
          <p:cNvSpPr/>
          <p:nvPr/>
        </p:nvSpPr>
        <p:spPr>
          <a:xfrm>
            <a:off x="10724674" y="5370790"/>
            <a:ext cx="3111937" cy="1062752"/>
          </a:xfrm>
          <a:prstGeom prst="roundRect">
            <a:avLst>
              <a:gd name="adj" fmla="val 7844"/>
            </a:avLst>
          </a:prstGeom>
          <a:solidFill>
            <a:srgbClr val="D9D9D9"/>
          </a:solidFill>
          <a:ln w="22860">
            <a:solidFill>
              <a:srgbClr val="DFBAB8"/>
            </a:solidFill>
            <a:prstDash val="solid"/>
          </a:ln>
        </p:spPr>
        <p:txBody>
          <a:bodyPr/>
          <a:lstStyle/>
          <a:p>
            <a:endParaRPr lang="en-GB"/>
          </a:p>
        </p:txBody>
      </p:sp>
      <p:sp>
        <p:nvSpPr>
          <p:cNvPr id="20" name="Text 18"/>
          <p:cNvSpPr/>
          <p:nvPr/>
        </p:nvSpPr>
        <p:spPr>
          <a:xfrm>
            <a:off x="10945892" y="5592008"/>
            <a:ext cx="2527697"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Preventative Measures</a:t>
            </a:r>
            <a:endParaRPr lang="en-US" sz="1950" dirty="0"/>
          </a:p>
        </p:txBody>
      </p:sp>
      <p:pic>
        <p:nvPicPr>
          <p:cNvPr id="22" name="Picture 21">
            <a:extLst>
              <a:ext uri="{FF2B5EF4-FFF2-40B4-BE49-F238E27FC236}">
                <a16:creationId xmlns:a16="http://schemas.microsoft.com/office/drawing/2014/main" id="{3FD88B49-4DD9-DF7C-5B42-185C8DE1BC55}"/>
              </a:ext>
            </a:extLst>
          </p:cNvPr>
          <p:cNvPicPr>
            <a:picLocks noChangeAspect="1"/>
          </p:cNvPicPr>
          <p:nvPr/>
        </p:nvPicPr>
        <p:blipFill>
          <a:blip r:embed="rId3"/>
          <a:stretch>
            <a:fillRect/>
          </a:stretch>
        </p:blipFill>
        <p:spPr>
          <a:xfrm>
            <a:off x="12011524" y="126033"/>
            <a:ext cx="2482978" cy="22543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19376" y="515779"/>
            <a:ext cx="10263068" cy="562094"/>
          </a:xfrm>
          <a:prstGeom prst="rect">
            <a:avLst/>
          </a:prstGeom>
          <a:noFill/>
          <a:ln/>
        </p:spPr>
        <p:txBody>
          <a:bodyPr wrap="none" lIns="0" tIns="0" rIns="0" bIns="0" rtlCol="0" anchor="t"/>
          <a:lstStyle/>
          <a:p>
            <a:pPr marL="0" indent="0" algn="l">
              <a:lnSpc>
                <a:spcPts val="4400"/>
              </a:lnSpc>
              <a:buNone/>
            </a:pPr>
            <a:r>
              <a:rPr lang="en-US" sz="3500" dirty="0">
                <a:solidFill>
                  <a:srgbClr val="000000"/>
                </a:solidFill>
                <a:latin typeface="Nunito Sans" pitchFamily="34" charset="0"/>
                <a:ea typeface="Nunito Sans" pitchFamily="34" charset="-122"/>
                <a:cs typeface="Nunito Sans" pitchFamily="34" charset="-120"/>
              </a:rPr>
              <a:t>The Seven Pillars of Effective Safeguarding Culture</a:t>
            </a:r>
            <a:endParaRPr lang="en-US" sz="3500" dirty="0"/>
          </a:p>
        </p:txBody>
      </p:sp>
      <p:sp>
        <p:nvSpPr>
          <p:cNvPr id="3" name="Text 1"/>
          <p:cNvSpPr/>
          <p:nvPr/>
        </p:nvSpPr>
        <p:spPr>
          <a:xfrm>
            <a:off x="719376" y="1403866"/>
            <a:ext cx="13191649" cy="274320"/>
          </a:xfrm>
          <a:prstGeom prst="rect">
            <a:avLst/>
          </a:prstGeom>
          <a:noFill/>
          <a:ln/>
        </p:spPr>
        <p:txBody>
          <a:bodyPr wrap="none" lIns="0" tIns="0" rIns="0" bIns="0" rtlCol="0" anchor="t"/>
          <a:lstStyle/>
          <a:p>
            <a:pPr marL="0" indent="0" algn="l">
              <a:lnSpc>
                <a:spcPts val="2150"/>
              </a:lnSpc>
              <a:buNone/>
            </a:pPr>
            <a:r>
              <a:rPr lang="en-US" sz="1400" dirty="0">
                <a:solidFill>
                  <a:srgbClr val="000000"/>
                </a:solidFill>
                <a:latin typeface="Nunito Sans" pitchFamily="34" charset="0"/>
                <a:ea typeface="Nunito Sans" pitchFamily="34" charset="-122"/>
                <a:cs typeface="Nunito Sans" pitchFamily="34" charset="-120"/>
              </a:rPr>
              <a:t>Our model is built on seven interconnected pillars, each essential to creating a safeguarding culture that goes beyond compliance.</a:t>
            </a:r>
            <a:endParaRPr lang="en-US" sz="1400" dirty="0"/>
          </a:p>
        </p:txBody>
      </p:sp>
      <p:pic>
        <p:nvPicPr>
          <p:cNvPr id="4" name="Image 0" descr="preencoded.png"/>
          <p:cNvPicPr>
            <a:picLocks noChangeAspect="1"/>
          </p:cNvPicPr>
          <p:nvPr/>
        </p:nvPicPr>
        <p:blipFill>
          <a:blip r:embed="rId3"/>
          <a:stretch>
            <a:fillRect/>
          </a:stretch>
        </p:blipFill>
        <p:spPr>
          <a:xfrm>
            <a:off x="719376" y="1861542"/>
            <a:ext cx="10485120" cy="5852160"/>
          </a:xfrm>
          <a:prstGeom prst="rect">
            <a:avLst/>
          </a:prstGeom>
        </p:spPr>
      </p:pic>
      <p:pic>
        <p:nvPicPr>
          <p:cNvPr id="5" name="Image 1" descr="preencoded.png"/>
          <p:cNvPicPr>
            <a:picLocks noChangeAspect="1"/>
          </p:cNvPicPr>
          <p:nvPr/>
        </p:nvPicPr>
        <p:blipFill>
          <a:blip r:embed="rId4"/>
          <a:stretch>
            <a:fillRect/>
          </a:stretch>
        </p:blipFill>
        <p:spPr>
          <a:xfrm>
            <a:off x="719376" y="1861542"/>
            <a:ext cx="10485120" cy="5852160"/>
          </a:xfrm>
          <a:prstGeom prst="rect">
            <a:avLst/>
          </a:prstGeom>
        </p:spPr>
      </p:pic>
      <p:pic>
        <p:nvPicPr>
          <p:cNvPr id="7" name="Picture 6">
            <a:extLst>
              <a:ext uri="{FF2B5EF4-FFF2-40B4-BE49-F238E27FC236}">
                <a16:creationId xmlns:a16="http://schemas.microsoft.com/office/drawing/2014/main" id="{1F4549C0-FA9F-EAF7-B233-FD98DE5FF4C8}"/>
              </a:ext>
            </a:extLst>
          </p:cNvPr>
          <p:cNvPicPr>
            <a:picLocks noChangeAspect="1"/>
          </p:cNvPicPr>
          <p:nvPr/>
        </p:nvPicPr>
        <p:blipFill>
          <a:blip r:embed="rId5"/>
          <a:stretch>
            <a:fillRect/>
          </a:stretch>
        </p:blipFill>
        <p:spPr>
          <a:xfrm>
            <a:off x="12023098" y="140245"/>
            <a:ext cx="2482978" cy="22543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36320"/>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00000"/>
                </a:solidFill>
                <a:latin typeface="Nunito Sans" pitchFamily="34" charset="0"/>
                <a:ea typeface="Nunito Sans" pitchFamily="34" charset="-122"/>
                <a:cs typeface="Nunito Sans" pitchFamily="34" charset="-120"/>
              </a:rPr>
              <a:t>Children at the Heart of Everything</a:t>
            </a:r>
            <a:endParaRPr lang="en-US" sz="3900" dirty="0"/>
          </a:p>
        </p:txBody>
      </p:sp>
      <p:sp>
        <p:nvSpPr>
          <p:cNvPr id="4" name="Text 1"/>
          <p:cNvSpPr/>
          <p:nvPr/>
        </p:nvSpPr>
        <p:spPr>
          <a:xfrm>
            <a:off x="6280190" y="27724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Paramount Welfare</a:t>
            </a:r>
            <a:endParaRPr lang="en-US" sz="1950" dirty="0"/>
          </a:p>
        </p:txBody>
      </p:sp>
      <p:sp>
        <p:nvSpPr>
          <p:cNvPr id="5" name="Text 2"/>
          <p:cNvSpPr/>
          <p:nvPr/>
        </p:nvSpPr>
        <p:spPr>
          <a:xfrm>
            <a:off x="6280190" y="3281005"/>
            <a:ext cx="3536156" cy="2748558"/>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Everyone believes the welfare of children is paramount</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The needs and rights of children are at the heart of all decisions</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Children are empowered to speak up and self-advocate</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Children's views are valued — they are heard and believed</a:t>
            </a:r>
            <a:endParaRPr lang="en-US" sz="1550" dirty="0"/>
          </a:p>
        </p:txBody>
      </p:sp>
      <p:sp>
        <p:nvSpPr>
          <p:cNvPr id="6" name="Text 3"/>
          <p:cNvSpPr/>
          <p:nvPr/>
        </p:nvSpPr>
        <p:spPr>
          <a:xfrm>
            <a:off x="10308074" y="2772489"/>
            <a:ext cx="3536156" cy="620316"/>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Ofsted Recognition (March 2023)</a:t>
            </a:r>
            <a:endParaRPr lang="en-US" sz="1950" dirty="0"/>
          </a:p>
        </p:txBody>
      </p:sp>
      <p:sp>
        <p:nvSpPr>
          <p:cNvPr id="7" name="Text 4"/>
          <p:cNvSpPr/>
          <p:nvPr/>
        </p:nvSpPr>
        <p:spPr>
          <a:xfrm>
            <a:off x="10605730" y="3616047"/>
            <a:ext cx="3238500"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"Pupils' well-being is at the heart of this school."</a:t>
            </a:r>
            <a:endParaRPr lang="en-US" sz="1550" dirty="0"/>
          </a:p>
        </p:txBody>
      </p:sp>
      <p:sp>
        <p:nvSpPr>
          <p:cNvPr id="8" name="Shape 5"/>
          <p:cNvSpPr/>
          <p:nvPr/>
        </p:nvSpPr>
        <p:spPr>
          <a:xfrm>
            <a:off x="10308074" y="3616047"/>
            <a:ext cx="22860" cy="635079"/>
          </a:xfrm>
          <a:prstGeom prst="rect">
            <a:avLst/>
          </a:prstGeom>
          <a:solidFill>
            <a:srgbClr val="E02B20"/>
          </a:solidFill>
          <a:ln/>
        </p:spPr>
        <p:txBody>
          <a:bodyPr/>
          <a:lstStyle/>
          <a:p>
            <a:endParaRPr lang="en-GB"/>
          </a:p>
        </p:txBody>
      </p:sp>
      <p:sp>
        <p:nvSpPr>
          <p:cNvPr id="9" name="Text 6"/>
          <p:cNvSpPr/>
          <p:nvPr/>
        </p:nvSpPr>
        <p:spPr>
          <a:xfrm>
            <a:off x="10308074" y="4474369"/>
            <a:ext cx="3536156" cy="254031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Ofsted confirmed that safeguarding is </a:t>
            </a:r>
            <a:r>
              <a:rPr lang="en-US" sz="1550" b="1" dirty="0">
                <a:solidFill>
                  <a:srgbClr val="000000"/>
                </a:solidFill>
                <a:latin typeface="Nunito Sans" pitchFamily="34" charset="0"/>
                <a:ea typeface="Nunito Sans" pitchFamily="34" charset="-122"/>
                <a:cs typeface="Nunito Sans" pitchFamily="34" charset="-120"/>
              </a:rPr>
              <a:t>effective</a:t>
            </a:r>
            <a:r>
              <a:rPr lang="en-US" sz="1550" dirty="0">
                <a:solidFill>
                  <a:srgbClr val="000000"/>
                </a:solidFill>
                <a:latin typeface="Nunito Sans" pitchFamily="34" charset="0"/>
                <a:ea typeface="Nunito Sans" pitchFamily="34" charset="-122"/>
                <a:cs typeface="Nunito Sans" pitchFamily="34" charset="-120"/>
              </a:rPr>
              <a:t> at Kingsway. Pupils feel safe, valued and listened to. Staff are alert to signs of risk and diligently follow the school's reporting system. Leaders work effectively with external agencies to ensure timely support for pupils and families.</a:t>
            </a:r>
            <a:endParaRPr lang="en-US" sz="1550" dirty="0"/>
          </a:p>
        </p:txBody>
      </p:sp>
      <p:pic>
        <p:nvPicPr>
          <p:cNvPr id="11" name="Picture 10">
            <a:extLst>
              <a:ext uri="{FF2B5EF4-FFF2-40B4-BE49-F238E27FC236}">
                <a16:creationId xmlns:a16="http://schemas.microsoft.com/office/drawing/2014/main" id="{5EEB5FB4-040D-0305-D571-A558AB0CC672}"/>
              </a:ext>
            </a:extLst>
          </p:cNvPr>
          <p:cNvPicPr>
            <a:picLocks noChangeAspect="1"/>
          </p:cNvPicPr>
          <p:nvPr/>
        </p:nvPicPr>
        <p:blipFill>
          <a:blip r:embed="rId4"/>
          <a:stretch>
            <a:fillRect/>
          </a:stretch>
        </p:blipFill>
        <p:spPr>
          <a:xfrm>
            <a:off x="11988375" y="122877"/>
            <a:ext cx="2482978" cy="22543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858804"/>
            <a:ext cx="9583341" cy="620078"/>
          </a:xfrm>
          <a:prstGeom prst="rect">
            <a:avLst/>
          </a:prstGeom>
          <a:noFill/>
          <a:ln/>
        </p:spPr>
        <p:txBody>
          <a:bodyPr wrap="none" lIns="0" tIns="0" rIns="0" bIns="0" rtlCol="0" anchor="t"/>
          <a:lstStyle/>
          <a:p>
            <a:pPr marL="0" indent="0" algn="l">
              <a:lnSpc>
                <a:spcPts val="4850"/>
              </a:lnSpc>
              <a:buNone/>
            </a:pPr>
            <a:r>
              <a:rPr lang="en-US" sz="3900" dirty="0">
                <a:solidFill>
                  <a:srgbClr val="000000"/>
                </a:solidFill>
                <a:latin typeface="Nunito Sans" pitchFamily="34" charset="0"/>
                <a:ea typeface="Nunito Sans" pitchFamily="34" charset="-122"/>
                <a:cs typeface="Nunito Sans" pitchFamily="34" charset="-120"/>
              </a:rPr>
              <a:t>Safeguarding Ethos, Mindset &amp; Compliance</a:t>
            </a:r>
            <a:endParaRPr lang="en-US" sz="3900" dirty="0"/>
          </a:p>
        </p:txBody>
      </p:sp>
      <p:sp>
        <p:nvSpPr>
          <p:cNvPr id="3" name="Text 1"/>
          <p:cNvSpPr/>
          <p:nvPr/>
        </p:nvSpPr>
        <p:spPr>
          <a:xfrm>
            <a:off x="793790" y="297489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Ethos &amp; Mindset</a:t>
            </a:r>
            <a:endParaRPr lang="en-US" sz="1950" dirty="0"/>
          </a:p>
        </p:txBody>
      </p:sp>
      <p:sp>
        <p:nvSpPr>
          <p:cNvPr id="4" name="Text 2"/>
          <p:cNvSpPr/>
          <p:nvPr/>
        </p:nvSpPr>
        <p:spPr>
          <a:xfrm>
            <a:off x="793790" y="3483412"/>
            <a:ext cx="6279356" cy="2431018"/>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000000"/>
                </a:solidFill>
                <a:latin typeface="Nunito Sans" pitchFamily="34" charset="0"/>
                <a:ea typeface="Nunito Sans" pitchFamily="34" charset="-122"/>
                <a:cs typeface="Nunito Sans" pitchFamily="34" charset="-120"/>
              </a:rPr>
              <a:t>"People, not policies, keep children safe"</a:t>
            </a:r>
            <a:r>
              <a:rPr lang="en-US" sz="1550" dirty="0">
                <a:solidFill>
                  <a:srgbClr val="000000"/>
                </a:solidFill>
                <a:latin typeface="Nunito Sans" pitchFamily="34" charset="0"/>
                <a:ea typeface="Nunito Sans" pitchFamily="34" charset="-122"/>
                <a:cs typeface="Nunito Sans" pitchFamily="34" charset="-120"/>
              </a:rPr>
              <a:t> — leaders and staff believe it could happen here</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Values, behaviours and professional boundaries are clearly communicated</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Commitment to safeguarding is visible and felt throughout school</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Parents and carers are supported to understand safeguarding, including online safety</a:t>
            </a:r>
            <a:endParaRPr lang="en-US" sz="1550" dirty="0"/>
          </a:p>
        </p:txBody>
      </p:sp>
      <p:sp>
        <p:nvSpPr>
          <p:cNvPr id="5" name="Text 3"/>
          <p:cNvSpPr/>
          <p:nvPr/>
        </p:nvSpPr>
        <p:spPr>
          <a:xfrm>
            <a:off x="7564874" y="2974896"/>
            <a:ext cx="3809167"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Policies, Procedures &amp; Compliance</a:t>
            </a:r>
            <a:endParaRPr lang="en-US" sz="1950" dirty="0"/>
          </a:p>
        </p:txBody>
      </p:sp>
      <p:sp>
        <p:nvSpPr>
          <p:cNvPr id="6" name="Text 4"/>
          <p:cNvSpPr/>
          <p:nvPr/>
        </p:nvSpPr>
        <p:spPr>
          <a:xfrm>
            <a:off x="7564874" y="3483412"/>
            <a:ext cx="6279356" cy="281797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Fully aligned with </a:t>
            </a:r>
            <a:r>
              <a:rPr lang="en-US" sz="1550" i="1" dirty="0">
                <a:solidFill>
                  <a:srgbClr val="000000"/>
                </a:solidFill>
                <a:latin typeface="Nunito Sans" pitchFamily="34" charset="0"/>
                <a:ea typeface="Nunito Sans" pitchFamily="34" charset="-122"/>
                <a:cs typeface="Nunito Sans" pitchFamily="34" charset="-120"/>
              </a:rPr>
              <a:t>Keeping Children Safe in Education (2024)</a:t>
            </a:r>
            <a:r>
              <a:rPr lang="en-US" sz="1550" dirty="0">
                <a:solidFill>
                  <a:srgbClr val="000000"/>
                </a:solidFill>
                <a:latin typeface="Nunito Sans" pitchFamily="34" charset="0"/>
                <a:ea typeface="Nunito Sans" pitchFamily="34" charset="-122"/>
                <a:cs typeface="Nunito Sans" pitchFamily="34" charset="-120"/>
              </a:rPr>
              <a:t> and </a:t>
            </a:r>
            <a:r>
              <a:rPr lang="en-US" sz="1550" i="1" dirty="0">
                <a:solidFill>
                  <a:srgbClr val="000000"/>
                </a:solidFill>
                <a:latin typeface="Nunito Sans" pitchFamily="34" charset="0"/>
                <a:ea typeface="Nunito Sans" pitchFamily="34" charset="-122"/>
                <a:cs typeface="Nunito Sans" pitchFamily="34" charset="-120"/>
              </a:rPr>
              <a:t>Working Together (2023)</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Robust Child Protection Policy reviewed annually at trust level</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Low-level concerns, allegations and whistle-blowing policies in place and accessible</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"What to do if you are concerned" information visible throughout school</a:t>
            </a:r>
            <a:endParaRPr lang="en-US" sz="1550" dirty="0"/>
          </a:p>
          <a:p>
            <a:pPr marL="342900" indent="-342900" algn="l">
              <a:lnSpc>
                <a:spcPts val="2500"/>
              </a:lnSpc>
              <a:buSzPct val="100000"/>
              <a:buChar char="•"/>
            </a:pPr>
            <a:r>
              <a:rPr lang="en-US" sz="1550" dirty="0">
                <a:solidFill>
                  <a:srgbClr val="000000"/>
                </a:solidFill>
                <a:latin typeface="Nunito Sans" pitchFamily="34" charset="0"/>
                <a:ea typeface="Nunito Sans" pitchFamily="34" charset="-122"/>
                <a:cs typeface="Nunito Sans" pitchFamily="34" charset="-120"/>
              </a:rPr>
              <a:t>Policies regularly reviewed — asking </a:t>
            </a:r>
            <a:r>
              <a:rPr lang="en-US" sz="1550" b="1" dirty="0">
                <a:solidFill>
                  <a:srgbClr val="000000"/>
                </a:solidFill>
                <a:latin typeface="Nunito Sans" pitchFamily="34" charset="0"/>
                <a:ea typeface="Nunito Sans" pitchFamily="34" charset="-122"/>
                <a:cs typeface="Nunito Sans" pitchFamily="34" charset="-120"/>
              </a:rPr>
              <a:t>"So What?"</a:t>
            </a:r>
            <a:endParaRPr lang="en-US" sz="1550" dirty="0"/>
          </a:p>
        </p:txBody>
      </p:sp>
      <p:pic>
        <p:nvPicPr>
          <p:cNvPr id="8" name="Picture 7">
            <a:extLst>
              <a:ext uri="{FF2B5EF4-FFF2-40B4-BE49-F238E27FC236}">
                <a16:creationId xmlns:a16="http://schemas.microsoft.com/office/drawing/2014/main" id="{BB87A92D-3F27-9464-B2FE-1F7D108712C9}"/>
              </a:ext>
            </a:extLst>
          </p:cNvPr>
          <p:cNvPicPr>
            <a:picLocks noChangeAspect="1"/>
          </p:cNvPicPr>
          <p:nvPr/>
        </p:nvPicPr>
        <p:blipFill>
          <a:blip r:embed="rId3"/>
          <a:stretch>
            <a:fillRect/>
          </a:stretch>
        </p:blipFill>
        <p:spPr>
          <a:xfrm>
            <a:off x="12046247" y="93946"/>
            <a:ext cx="2482978" cy="22543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067044"/>
            <a:ext cx="10073045" cy="620078"/>
          </a:xfrm>
          <a:prstGeom prst="rect">
            <a:avLst/>
          </a:prstGeom>
          <a:noFill/>
          <a:ln/>
        </p:spPr>
        <p:txBody>
          <a:bodyPr wrap="none" lIns="0" tIns="0" rIns="0" bIns="0" rtlCol="0" anchor="t"/>
          <a:lstStyle/>
          <a:p>
            <a:pPr marL="0" indent="0" algn="l">
              <a:lnSpc>
                <a:spcPts val="4850"/>
              </a:lnSpc>
              <a:buNone/>
            </a:pPr>
            <a:r>
              <a:rPr lang="en-US" sz="3900" dirty="0">
                <a:solidFill>
                  <a:srgbClr val="000000"/>
                </a:solidFill>
                <a:latin typeface="Nunito Sans" pitchFamily="34" charset="0"/>
                <a:ea typeface="Nunito Sans" pitchFamily="34" charset="-122"/>
                <a:cs typeface="Nunito Sans" pitchFamily="34" charset="-120"/>
              </a:rPr>
              <a:t>Leadership, Welfare &amp; Coordinated Approach</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083957"/>
            <a:ext cx="496133" cy="496133"/>
          </a:xfrm>
          <a:prstGeom prst="rect">
            <a:avLst/>
          </a:prstGeom>
        </p:spPr>
      </p:pic>
      <p:sp>
        <p:nvSpPr>
          <p:cNvPr id="4" name="Text 1"/>
          <p:cNvSpPr/>
          <p:nvPr/>
        </p:nvSpPr>
        <p:spPr>
          <a:xfrm>
            <a:off x="793790" y="3828098"/>
            <a:ext cx="3856792"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Effective Leadership &amp; Governance</a:t>
            </a:r>
            <a:endParaRPr lang="en-US" sz="1950" dirty="0"/>
          </a:p>
        </p:txBody>
      </p:sp>
      <p:sp>
        <p:nvSpPr>
          <p:cNvPr id="5" name="Text 2"/>
          <p:cNvSpPr/>
          <p:nvPr/>
        </p:nvSpPr>
        <p:spPr>
          <a:xfrm>
            <a:off x="793790" y="4257318"/>
            <a:ext cx="4182189"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Leaders at all levels role-model the school's values. Every leader sees safeguarding as their responsibility. Leaders create an open culture, are courageous in acting on concerns, and prioritise children's safety alongside attainment.</a:t>
            </a:r>
            <a:endParaRPr lang="en-US" sz="15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986" y="3083957"/>
            <a:ext cx="496133" cy="496133"/>
          </a:xfrm>
          <a:prstGeom prst="rect">
            <a:avLst/>
          </a:prstGeom>
        </p:spPr>
      </p:pic>
      <p:sp>
        <p:nvSpPr>
          <p:cNvPr id="7" name="Text 3"/>
          <p:cNvSpPr/>
          <p:nvPr/>
        </p:nvSpPr>
        <p:spPr>
          <a:xfrm>
            <a:off x="5223986" y="382809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Welfare &amp; Well-being</a:t>
            </a:r>
            <a:endParaRPr lang="en-US" sz="1950" dirty="0"/>
          </a:p>
        </p:txBody>
      </p:sp>
      <p:sp>
        <p:nvSpPr>
          <p:cNvPr id="8" name="Text 4"/>
          <p:cNvSpPr/>
          <p:nvPr/>
        </p:nvSpPr>
        <p:spPr>
          <a:xfrm>
            <a:off x="5223986" y="4257318"/>
            <a:ext cx="4182308"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Staff wellbeing is a priority, discussed openly with actions taken. Pastoral care is coordinated by our Pastoral Lead and Family Support Worker. A relational approach — empathy, care and safe environments — is role-modelled at all levels.</a:t>
            </a:r>
            <a:endParaRPr lang="en-US" sz="155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4302" y="3083957"/>
            <a:ext cx="496133" cy="496133"/>
          </a:xfrm>
          <a:prstGeom prst="rect">
            <a:avLst/>
          </a:prstGeom>
        </p:spPr>
      </p:pic>
      <p:sp>
        <p:nvSpPr>
          <p:cNvPr id="10" name="Text 5"/>
          <p:cNvSpPr/>
          <p:nvPr/>
        </p:nvSpPr>
        <p:spPr>
          <a:xfrm>
            <a:off x="9654302" y="3828098"/>
            <a:ext cx="3184684"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unito Sans" pitchFamily="34" charset="0"/>
                <a:ea typeface="Nunito Sans" pitchFamily="34" charset="-122"/>
                <a:cs typeface="Nunito Sans" pitchFamily="34" charset="-120"/>
              </a:rPr>
              <a:t>Child Centred &amp; Coordinated</a:t>
            </a:r>
            <a:endParaRPr lang="en-US" sz="1950" dirty="0"/>
          </a:p>
        </p:txBody>
      </p:sp>
      <p:sp>
        <p:nvSpPr>
          <p:cNvPr id="11" name="Text 6"/>
          <p:cNvSpPr/>
          <p:nvPr/>
        </p:nvSpPr>
        <p:spPr>
          <a:xfrm>
            <a:off x="9654302" y="4257318"/>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unito Sans" pitchFamily="34" charset="0"/>
                <a:ea typeface="Nunito Sans" pitchFamily="34" charset="-122"/>
                <a:cs typeface="Nunito Sans" pitchFamily="34" charset="-120"/>
              </a:rPr>
              <a:t>School works in partnership with parents, carers and statutory agencies. Information is shared openly in children's best interests. Staff receive training on the effects of trauma and poor attachment on children's well-being.</a:t>
            </a:r>
            <a:endParaRPr lang="en-US" sz="1550" dirty="0"/>
          </a:p>
        </p:txBody>
      </p:sp>
      <p:pic>
        <p:nvPicPr>
          <p:cNvPr id="13" name="Picture 12">
            <a:extLst>
              <a:ext uri="{FF2B5EF4-FFF2-40B4-BE49-F238E27FC236}">
                <a16:creationId xmlns:a16="http://schemas.microsoft.com/office/drawing/2014/main" id="{5AB5D02D-9F9C-E816-F3F0-79CB84FFC8D6}"/>
              </a:ext>
            </a:extLst>
          </p:cNvPr>
          <p:cNvPicPr>
            <a:picLocks noChangeAspect="1"/>
          </p:cNvPicPr>
          <p:nvPr/>
        </p:nvPicPr>
        <p:blipFill>
          <a:blip r:embed="rId9"/>
          <a:stretch>
            <a:fillRect/>
          </a:stretch>
        </p:blipFill>
        <p:spPr>
          <a:xfrm>
            <a:off x="12011524" y="122717"/>
            <a:ext cx="2482978" cy="22543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1407" y="555308"/>
            <a:ext cx="10520958" cy="610433"/>
          </a:xfrm>
          <a:prstGeom prst="rect">
            <a:avLst/>
          </a:prstGeom>
          <a:noFill/>
          <a:ln/>
        </p:spPr>
        <p:txBody>
          <a:bodyPr wrap="none" lIns="0" tIns="0" rIns="0" bIns="0" rtlCol="0" anchor="t"/>
          <a:lstStyle/>
          <a:p>
            <a:pPr marL="0" indent="0" algn="l">
              <a:lnSpc>
                <a:spcPts val="4800"/>
              </a:lnSpc>
              <a:buNone/>
            </a:pPr>
            <a:r>
              <a:rPr lang="en-US" sz="3800" dirty="0">
                <a:solidFill>
                  <a:srgbClr val="000000"/>
                </a:solidFill>
                <a:latin typeface="Nunito Sans" pitchFamily="34" charset="0"/>
                <a:ea typeface="Nunito Sans" pitchFamily="34" charset="-122"/>
                <a:cs typeface="Nunito Sans" pitchFamily="34" charset="-120"/>
              </a:rPr>
              <a:t>Evaluation, Reflection &amp; Our Safeguarding Team</a:t>
            </a:r>
            <a:endParaRPr lang="en-US" sz="3800" dirty="0"/>
          </a:p>
        </p:txBody>
      </p:sp>
      <p:sp>
        <p:nvSpPr>
          <p:cNvPr id="3" name="Text 1"/>
          <p:cNvSpPr/>
          <p:nvPr/>
        </p:nvSpPr>
        <p:spPr>
          <a:xfrm>
            <a:off x="781407" y="1646396"/>
            <a:ext cx="2442091"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Evaluation &amp; Learning</a:t>
            </a:r>
            <a:endParaRPr lang="en-US" sz="1900" dirty="0"/>
          </a:p>
        </p:txBody>
      </p:sp>
      <p:sp>
        <p:nvSpPr>
          <p:cNvPr id="4" name="Text 2"/>
          <p:cNvSpPr/>
          <p:nvPr/>
        </p:nvSpPr>
        <p:spPr>
          <a:xfrm>
            <a:off x="781407" y="2143839"/>
            <a:ext cx="6295549" cy="2440186"/>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Nunito Sans" pitchFamily="34" charset="0"/>
                <a:ea typeface="Nunito Sans" pitchFamily="34" charset="-122"/>
                <a:cs typeface="Nunito Sans" pitchFamily="34" charset="-120"/>
              </a:rPr>
              <a:t>Kingsway is an open, learning organisation — self-reflection and learning from mistakes is celebrated</a:t>
            </a:r>
            <a:endParaRPr lang="en-US" sz="1500" dirty="0"/>
          </a:p>
          <a:p>
            <a:pPr marL="342900" indent="-342900" algn="l">
              <a:lnSpc>
                <a:spcPts val="2400"/>
              </a:lnSpc>
              <a:buSzPct val="100000"/>
              <a:buChar char="•"/>
            </a:pPr>
            <a:r>
              <a:rPr lang="en-US" sz="1500" dirty="0">
                <a:solidFill>
                  <a:srgbClr val="000000"/>
                </a:solidFill>
                <a:latin typeface="Nunito Sans" pitchFamily="34" charset="0"/>
                <a:ea typeface="Nunito Sans" pitchFamily="34" charset="-122"/>
                <a:cs typeface="Nunito Sans" pitchFamily="34" charset="-120"/>
              </a:rPr>
              <a:t>Supervision is embedded within our well-being culture</a:t>
            </a:r>
            <a:endParaRPr lang="en-US" sz="1500" dirty="0"/>
          </a:p>
          <a:p>
            <a:pPr marL="342900" indent="-342900" algn="l">
              <a:lnSpc>
                <a:spcPts val="2400"/>
              </a:lnSpc>
              <a:buSzPct val="100000"/>
              <a:buChar char="•"/>
            </a:pPr>
            <a:r>
              <a:rPr lang="en-US" sz="1500" dirty="0">
                <a:solidFill>
                  <a:srgbClr val="000000"/>
                </a:solidFill>
                <a:latin typeface="Nunito Sans" pitchFamily="34" charset="0"/>
                <a:ea typeface="Nunito Sans" pitchFamily="34" charset="-122"/>
                <a:cs typeface="Nunito Sans" pitchFamily="34" charset="-120"/>
              </a:rPr>
              <a:t>Regular internal and external safeguarding reviews and audits</a:t>
            </a:r>
            <a:endParaRPr lang="en-US" sz="1500" dirty="0"/>
          </a:p>
          <a:p>
            <a:pPr marL="342900" indent="-342900" algn="l">
              <a:lnSpc>
                <a:spcPts val="2400"/>
              </a:lnSpc>
              <a:buSzPct val="100000"/>
              <a:buChar char="•"/>
            </a:pPr>
            <a:r>
              <a:rPr lang="en-US" sz="1500" dirty="0">
                <a:solidFill>
                  <a:srgbClr val="000000"/>
                </a:solidFill>
                <a:latin typeface="Nunito Sans" pitchFamily="34" charset="0"/>
                <a:ea typeface="Nunito Sans" pitchFamily="34" charset="-122"/>
                <a:cs typeface="Nunito Sans" pitchFamily="34" charset="-120"/>
              </a:rPr>
              <a:t>Lessons learnt are shared with all staff, leaders and governors</a:t>
            </a:r>
            <a:endParaRPr lang="en-US" sz="1500" dirty="0"/>
          </a:p>
          <a:p>
            <a:pPr marL="342900" indent="-342900" algn="l">
              <a:lnSpc>
                <a:spcPts val="2400"/>
              </a:lnSpc>
              <a:buSzPct val="100000"/>
              <a:buChar char="•"/>
            </a:pPr>
            <a:r>
              <a:rPr lang="en-US" sz="1500" dirty="0">
                <a:solidFill>
                  <a:srgbClr val="000000"/>
                </a:solidFill>
                <a:latin typeface="Nunito Sans" pitchFamily="34" charset="0"/>
                <a:ea typeface="Nunito Sans" pitchFamily="34" charset="-122"/>
                <a:cs typeface="Nunito Sans" pitchFamily="34" charset="-120"/>
              </a:rPr>
              <a:t>Safeguarding training is contextually relevant and makes a positive impact</a:t>
            </a:r>
            <a:endParaRPr lang="en-US" sz="1500" dirty="0"/>
          </a:p>
        </p:txBody>
      </p:sp>
      <p:sp>
        <p:nvSpPr>
          <p:cNvPr id="5" name="Text 3"/>
          <p:cNvSpPr/>
          <p:nvPr/>
        </p:nvSpPr>
        <p:spPr>
          <a:xfrm>
            <a:off x="781407" y="4776311"/>
            <a:ext cx="2615803" cy="305157"/>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Nunito Sans" pitchFamily="34" charset="0"/>
                <a:ea typeface="Nunito Sans" pitchFamily="34" charset="-122"/>
                <a:cs typeface="Nunito Sans" pitchFamily="34" charset="-120"/>
              </a:rPr>
              <a:t>Curriculum Contribution</a:t>
            </a:r>
            <a:endParaRPr lang="en-US" sz="1900" dirty="0"/>
          </a:p>
        </p:txBody>
      </p:sp>
      <p:sp>
        <p:nvSpPr>
          <p:cNvPr id="6" name="Text 4"/>
          <p:cNvSpPr/>
          <p:nvPr/>
        </p:nvSpPr>
        <p:spPr>
          <a:xfrm>
            <a:off x="781407" y="5273754"/>
            <a:ext cx="6295549" cy="1240631"/>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PSHE and Personal Development are carefully sequenced so pupils understand how to stay safe, seek help and recognise online risks. Ofsted confirmed pupils are </a:t>
            </a:r>
            <a:r>
              <a:rPr lang="en-US" sz="1500" b="1" dirty="0">
                <a:solidFill>
                  <a:srgbClr val="000000"/>
                </a:solidFill>
                <a:latin typeface="Nunito Sans" pitchFamily="34" charset="0"/>
                <a:ea typeface="Nunito Sans" pitchFamily="34" charset="-122"/>
                <a:cs typeface="Nunito Sans" pitchFamily="34" charset="-120"/>
              </a:rPr>
              <a:t>confident to raise concerns</a:t>
            </a:r>
            <a:r>
              <a:rPr lang="en-US" sz="1500" dirty="0">
                <a:solidFill>
                  <a:srgbClr val="000000"/>
                </a:solidFill>
                <a:latin typeface="Nunito Sans" pitchFamily="34" charset="0"/>
                <a:ea typeface="Nunito Sans" pitchFamily="34" charset="-122"/>
                <a:cs typeface="Nunito Sans" pitchFamily="34" charset="-120"/>
              </a:rPr>
              <a:t> and trust adults to act.</a:t>
            </a:r>
            <a:endParaRPr lang="en-US" sz="1500" dirty="0"/>
          </a:p>
        </p:txBody>
      </p:sp>
      <p:sp>
        <p:nvSpPr>
          <p:cNvPr id="7" name="Shape 5"/>
          <p:cNvSpPr/>
          <p:nvPr/>
        </p:nvSpPr>
        <p:spPr>
          <a:xfrm>
            <a:off x="7420451" y="1454110"/>
            <a:ext cx="6576774" cy="6220063"/>
          </a:xfrm>
          <a:prstGeom prst="roundRect">
            <a:avLst>
              <a:gd name="adj" fmla="val 2262"/>
            </a:avLst>
          </a:prstGeom>
          <a:solidFill>
            <a:srgbClr val="0D3A4A"/>
          </a:solidFill>
          <a:ln/>
        </p:spPr>
        <p:txBody>
          <a:bodyPr/>
          <a:lstStyle/>
          <a:p>
            <a:endParaRPr lang="en-GB"/>
          </a:p>
        </p:txBody>
      </p:sp>
      <p:sp>
        <p:nvSpPr>
          <p:cNvPr id="8" name="Text 6"/>
          <p:cNvSpPr/>
          <p:nvPr/>
        </p:nvSpPr>
        <p:spPr>
          <a:xfrm>
            <a:off x="7615714" y="1646396"/>
            <a:ext cx="2596515"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Our Safeguarding Team</a:t>
            </a:r>
            <a:endParaRPr lang="en-US" sz="1900" dirty="0"/>
          </a:p>
        </p:txBody>
      </p:sp>
      <p:sp>
        <p:nvSpPr>
          <p:cNvPr id="9" name="Text 7"/>
          <p:cNvSpPr/>
          <p:nvPr/>
        </p:nvSpPr>
        <p:spPr>
          <a:xfrm>
            <a:off x="7615714" y="2167890"/>
            <a:ext cx="390644" cy="244197"/>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Nunito Sans Light" pitchFamily="34" charset="0"/>
                <a:ea typeface="Nunito Sans Light" pitchFamily="34" charset="-122"/>
                <a:cs typeface="Nunito Sans Light" pitchFamily="34" charset="-120"/>
              </a:rPr>
              <a:t>01</a:t>
            </a:r>
            <a:endParaRPr lang="en-US" sz="1500" dirty="0"/>
          </a:p>
        </p:txBody>
      </p:sp>
      <p:sp>
        <p:nvSpPr>
          <p:cNvPr id="10" name="Shape 8"/>
          <p:cNvSpPr/>
          <p:nvPr/>
        </p:nvSpPr>
        <p:spPr>
          <a:xfrm>
            <a:off x="7615714" y="2477095"/>
            <a:ext cx="6186249" cy="22860"/>
          </a:xfrm>
          <a:prstGeom prst="rect">
            <a:avLst/>
          </a:prstGeom>
          <a:solidFill>
            <a:srgbClr val="E02B20"/>
          </a:solidFill>
          <a:ln/>
        </p:spPr>
        <p:txBody>
          <a:bodyPr/>
          <a:lstStyle/>
          <a:p>
            <a:endParaRPr lang="en-GB"/>
          </a:p>
        </p:txBody>
      </p:sp>
      <p:sp>
        <p:nvSpPr>
          <p:cNvPr id="11" name="Text 9"/>
          <p:cNvSpPr/>
          <p:nvPr/>
        </p:nvSpPr>
        <p:spPr>
          <a:xfrm>
            <a:off x="7615714" y="2620447"/>
            <a:ext cx="4473297"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1 × Designated Safeguarding Lead (DSL)</a:t>
            </a:r>
            <a:endParaRPr lang="en-US" sz="1900" dirty="0"/>
          </a:p>
        </p:txBody>
      </p:sp>
      <p:sp>
        <p:nvSpPr>
          <p:cNvPr id="12" name="Text 10"/>
          <p:cNvSpPr/>
          <p:nvPr/>
        </p:nvSpPr>
        <p:spPr>
          <a:xfrm>
            <a:off x="7615714" y="3264337"/>
            <a:ext cx="390644" cy="244197"/>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Nunito Sans Light" pitchFamily="34" charset="0"/>
                <a:ea typeface="Nunito Sans Light" pitchFamily="34" charset="-122"/>
                <a:cs typeface="Nunito Sans Light" pitchFamily="34" charset="-120"/>
              </a:rPr>
              <a:t>02</a:t>
            </a:r>
            <a:endParaRPr lang="en-US" sz="1500" dirty="0"/>
          </a:p>
        </p:txBody>
      </p:sp>
      <p:sp>
        <p:nvSpPr>
          <p:cNvPr id="13" name="Shape 11"/>
          <p:cNvSpPr/>
          <p:nvPr/>
        </p:nvSpPr>
        <p:spPr>
          <a:xfrm>
            <a:off x="7615714" y="3573542"/>
            <a:ext cx="6186249" cy="22860"/>
          </a:xfrm>
          <a:prstGeom prst="rect">
            <a:avLst/>
          </a:prstGeom>
          <a:solidFill>
            <a:srgbClr val="E02B20"/>
          </a:solidFill>
          <a:ln/>
        </p:spPr>
        <p:txBody>
          <a:bodyPr/>
          <a:lstStyle/>
          <a:p>
            <a:endParaRPr lang="en-GB"/>
          </a:p>
        </p:txBody>
      </p:sp>
      <p:sp>
        <p:nvSpPr>
          <p:cNvPr id="14" name="Text 12"/>
          <p:cNvSpPr/>
          <p:nvPr/>
        </p:nvSpPr>
        <p:spPr>
          <a:xfrm>
            <a:off x="7615714" y="3716893"/>
            <a:ext cx="2841188"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5 × Deputy DSLs (DDSLs)</a:t>
            </a:r>
            <a:endParaRPr lang="en-US" sz="1900" dirty="0"/>
          </a:p>
        </p:txBody>
      </p:sp>
      <p:sp>
        <p:nvSpPr>
          <p:cNvPr id="15" name="Text 13"/>
          <p:cNvSpPr/>
          <p:nvPr/>
        </p:nvSpPr>
        <p:spPr>
          <a:xfrm>
            <a:off x="7615714" y="4360783"/>
            <a:ext cx="390644" cy="244197"/>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Nunito Sans Light" pitchFamily="34" charset="0"/>
                <a:ea typeface="Nunito Sans Light" pitchFamily="34" charset="-122"/>
                <a:cs typeface="Nunito Sans Light" pitchFamily="34" charset="-120"/>
              </a:rPr>
              <a:t>03</a:t>
            </a:r>
            <a:endParaRPr lang="en-US" sz="1500" dirty="0"/>
          </a:p>
        </p:txBody>
      </p:sp>
      <p:sp>
        <p:nvSpPr>
          <p:cNvPr id="16" name="Shape 14"/>
          <p:cNvSpPr/>
          <p:nvPr/>
        </p:nvSpPr>
        <p:spPr>
          <a:xfrm>
            <a:off x="7615714" y="4669988"/>
            <a:ext cx="6186249" cy="22860"/>
          </a:xfrm>
          <a:prstGeom prst="rect">
            <a:avLst/>
          </a:prstGeom>
          <a:solidFill>
            <a:srgbClr val="E02B20"/>
          </a:solidFill>
          <a:ln/>
        </p:spPr>
        <p:txBody>
          <a:bodyPr/>
          <a:lstStyle/>
          <a:p>
            <a:endParaRPr lang="en-GB"/>
          </a:p>
        </p:txBody>
      </p:sp>
      <p:sp>
        <p:nvSpPr>
          <p:cNvPr id="17" name="Text 15"/>
          <p:cNvSpPr/>
          <p:nvPr/>
        </p:nvSpPr>
        <p:spPr>
          <a:xfrm>
            <a:off x="7615714" y="4813340"/>
            <a:ext cx="2442091"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1 × Attendance Lead</a:t>
            </a:r>
            <a:endParaRPr lang="en-US" sz="1900" dirty="0"/>
          </a:p>
        </p:txBody>
      </p:sp>
      <p:sp>
        <p:nvSpPr>
          <p:cNvPr id="18" name="Text 16"/>
          <p:cNvSpPr/>
          <p:nvPr/>
        </p:nvSpPr>
        <p:spPr>
          <a:xfrm>
            <a:off x="7615714" y="5457230"/>
            <a:ext cx="390644" cy="244197"/>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Nunito Sans Light" pitchFamily="34" charset="0"/>
                <a:ea typeface="Nunito Sans Light" pitchFamily="34" charset="-122"/>
                <a:cs typeface="Nunito Sans Light" pitchFamily="34" charset="-120"/>
              </a:rPr>
              <a:t>04</a:t>
            </a:r>
            <a:endParaRPr lang="en-US" sz="1500" dirty="0"/>
          </a:p>
        </p:txBody>
      </p:sp>
      <p:sp>
        <p:nvSpPr>
          <p:cNvPr id="19" name="Shape 17"/>
          <p:cNvSpPr/>
          <p:nvPr/>
        </p:nvSpPr>
        <p:spPr>
          <a:xfrm>
            <a:off x="7615714" y="5766435"/>
            <a:ext cx="6186249" cy="22860"/>
          </a:xfrm>
          <a:prstGeom prst="rect">
            <a:avLst/>
          </a:prstGeom>
          <a:solidFill>
            <a:srgbClr val="E02B20"/>
          </a:solidFill>
          <a:ln/>
        </p:spPr>
        <p:txBody>
          <a:bodyPr/>
          <a:lstStyle/>
          <a:p>
            <a:endParaRPr lang="en-GB"/>
          </a:p>
        </p:txBody>
      </p:sp>
      <p:sp>
        <p:nvSpPr>
          <p:cNvPr id="20" name="Text 18"/>
          <p:cNvSpPr/>
          <p:nvPr/>
        </p:nvSpPr>
        <p:spPr>
          <a:xfrm>
            <a:off x="7615714" y="5909786"/>
            <a:ext cx="4654629"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1 × Pastoral Lead / Family Support Worker</a:t>
            </a:r>
            <a:endParaRPr lang="en-US" sz="1900" dirty="0"/>
          </a:p>
        </p:txBody>
      </p:sp>
      <p:sp>
        <p:nvSpPr>
          <p:cNvPr id="21" name="Text 19"/>
          <p:cNvSpPr/>
          <p:nvPr/>
        </p:nvSpPr>
        <p:spPr>
          <a:xfrm>
            <a:off x="7615714" y="6553676"/>
            <a:ext cx="390644" cy="244197"/>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Nunito Sans Light" pitchFamily="34" charset="0"/>
                <a:ea typeface="Nunito Sans Light" pitchFamily="34" charset="-122"/>
                <a:cs typeface="Nunito Sans Light" pitchFamily="34" charset="-120"/>
              </a:rPr>
              <a:t>05</a:t>
            </a:r>
            <a:endParaRPr lang="en-US" sz="1500" dirty="0"/>
          </a:p>
        </p:txBody>
      </p:sp>
      <p:sp>
        <p:nvSpPr>
          <p:cNvPr id="22" name="Shape 20"/>
          <p:cNvSpPr/>
          <p:nvPr/>
        </p:nvSpPr>
        <p:spPr>
          <a:xfrm>
            <a:off x="7615714" y="6862882"/>
            <a:ext cx="6186249" cy="22860"/>
          </a:xfrm>
          <a:prstGeom prst="rect">
            <a:avLst/>
          </a:prstGeom>
          <a:solidFill>
            <a:srgbClr val="E02B20"/>
          </a:solidFill>
          <a:ln/>
        </p:spPr>
        <p:txBody>
          <a:bodyPr/>
          <a:lstStyle/>
          <a:p>
            <a:endParaRPr lang="en-GB"/>
          </a:p>
        </p:txBody>
      </p:sp>
      <p:sp>
        <p:nvSpPr>
          <p:cNvPr id="23" name="Text 21"/>
          <p:cNvSpPr/>
          <p:nvPr/>
        </p:nvSpPr>
        <p:spPr>
          <a:xfrm>
            <a:off x="7615714" y="7006233"/>
            <a:ext cx="5312926" cy="305157"/>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ans" pitchFamily="34" charset="0"/>
                <a:ea typeface="Nunito Sans" pitchFamily="34" charset="-122"/>
                <a:cs typeface="Nunito Sans" pitchFamily="34" charset="-120"/>
              </a:rPr>
              <a:t>1 × ELSA (Emotional Literacy Support Assistant)</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1014</Words>
  <Application>Microsoft Office PowerPoint</Application>
  <PresentationFormat>Custom</PresentationFormat>
  <Paragraphs>113</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Nunito Sans</vt:lpstr>
      <vt:lpstr>Nunito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Kate Baskeyfield (Kingsway Primary)</cp:lastModifiedBy>
  <cp:revision>3</cp:revision>
  <dcterms:created xsi:type="dcterms:W3CDTF">2026-04-14T12:39:18Z</dcterms:created>
  <dcterms:modified xsi:type="dcterms:W3CDTF">2026-04-14T12:45:19Z</dcterms:modified>
</cp:coreProperties>
</file>