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9144000" cy="5143500" type="screen16x9"/>
  <p:notesSz cx="5143500" cy="9144000"/>
  <p:embeddedFontLst>
    <p:embeddedFont>
      <p:font typeface="Oxygen" panose="020B0604020202020204" charset="0"/>
      <p:regular r:id="rId13"/>
    </p:embeddedFont>
    <p:embeddedFont>
      <p:font typeface="Oxygen Bold" panose="020B0604020202020204" charset="0"/>
      <p:regular r:id="rId14"/>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88" d="100"/>
          <a:sy n="88" d="100"/>
        </p:scale>
        <p:origin x="66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244792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master 1">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BFBFBF"/>
          </a:solidFill>
          <a:ln/>
        </p:spPr>
      </p:sp>
      <p:sp>
        <p:nvSpPr>
          <p:cNvPr id="3" name="Shape 1"/>
          <p:cNvSpPr/>
          <p:nvPr/>
        </p:nvSpPr>
        <p:spPr>
          <a:xfrm>
            <a:off x="0" y="0"/>
            <a:ext cx="9144000" cy="5143500"/>
          </a:xfrm>
          <a:prstGeom prst="rect">
            <a:avLst/>
          </a:prstGeom>
          <a:solidFill>
            <a:srgbClr val="D9D9D9"/>
          </a:solidFill>
          <a:ln/>
        </p:spPr>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6.svg"/><Relationship Id="rId4" Type="http://schemas.openxmlformats.org/officeDocument/2006/relationships/image" Target="../media/image5.sv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1.svg"/><Relationship Id="rId4" Type="http://schemas.openxmlformats.org/officeDocument/2006/relationships/image" Target="../media/image10.sv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Shape 0"/>
          <p:cNvSpPr/>
          <p:nvPr/>
        </p:nvSpPr>
        <p:spPr>
          <a:xfrm>
            <a:off x="5715000" y="0"/>
            <a:ext cx="3429000" cy="5143500"/>
          </a:xfrm>
          <a:prstGeom prst="rect">
            <a:avLst/>
          </a:prstGeom>
          <a:solidFill>
            <a:srgbClr val="FFCCCC"/>
          </a:solidFill>
          <a:ln/>
        </p:spPr>
        <p:txBody>
          <a:bodyPr/>
          <a:lstStyle/>
          <a:p>
            <a:endParaRPr lang="en-GB"/>
          </a:p>
        </p:txBody>
      </p:sp>
      <p:pic>
        <p:nvPicPr>
          <p:cNvPr id="3" name="Image 0" descr="preencoded.png"/>
          <p:cNvPicPr>
            <a:picLocks noChangeAspect="1"/>
          </p:cNvPicPr>
          <p:nvPr/>
        </p:nvPicPr>
        <p:blipFill>
          <a:blip r:embed="rId3"/>
          <a:stretch>
            <a:fillRect/>
          </a:stretch>
        </p:blipFill>
        <p:spPr>
          <a:xfrm>
            <a:off x="5776987" y="368424"/>
            <a:ext cx="3304952" cy="4406652"/>
          </a:xfrm>
          <a:prstGeom prst="rect">
            <a:avLst/>
          </a:prstGeom>
        </p:spPr>
      </p:pic>
      <p:sp>
        <p:nvSpPr>
          <p:cNvPr id="4" name="Text 1"/>
          <p:cNvSpPr/>
          <p:nvPr/>
        </p:nvSpPr>
        <p:spPr>
          <a:xfrm>
            <a:off x="496119" y="1865561"/>
            <a:ext cx="4722763" cy="387548"/>
          </a:xfrm>
          <a:prstGeom prst="rect">
            <a:avLst/>
          </a:prstGeom>
          <a:noFill/>
          <a:ln/>
        </p:spPr>
        <p:txBody>
          <a:bodyPr wrap="none" lIns="0" tIns="0" rIns="0" bIns="0" rtlCol="0" anchor="t"/>
          <a:lstStyle/>
          <a:p>
            <a:pPr marL="0" indent="0" algn="l">
              <a:lnSpc>
                <a:spcPct val="104000"/>
              </a:lnSpc>
              <a:buNone/>
            </a:pPr>
            <a:r>
              <a:rPr lang="en-US" sz="2400" b="1" dirty="0">
                <a:solidFill>
                  <a:srgbClr val="101113"/>
                </a:solidFill>
                <a:latin typeface="Oxygen Bold" pitchFamily="34" charset="0"/>
                <a:ea typeface="Oxygen Bold" pitchFamily="34" charset="-122"/>
                <a:cs typeface="Oxygen Bold" pitchFamily="34" charset="-120"/>
              </a:rPr>
              <a:t>A Year of Reading for Pleasure</a:t>
            </a:r>
            <a:endParaRPr lang="en-US" sz="2400" dirty="0"/>
          </a:p>
        </p:txBody>
      </p:sp>
      <p:sp>
        <p:nvSpPr>
          <p:cNvPr id="5" name="Text 2"/>
          <p:cNvSpPr/>
          <p:nvPr/>
        </p:nvSpPr>
        <p:spPr>
          <a:xfrm>
            <a:off x="496119" y="2302669"/>
            <a:ext cx="4722763" cy="193849"/>
          </a:xfrm>
          <a:prstGeom prst="rect">
            <a:avLst/>
          </a:prstGeom>
          <a:noFill/>
          <a:ln/>
        </p:spPr>
        <p:txBody>
          <a:bodyPr wrap="none" lIns="0" tIns="0" rIns="0" bIns="0" rtlCol="0" anchor="t"/>
          <a:lstStyle/>
          <a:p>
            <a:pPr marL="0" indent="0" algn="l">
              <a:lnSpc>
                <a:spcPct val="104000"/>
              </a:lnSpc>
              <a:buNone/>
            </a:pPr>
            <a:r>
              <a:rPr lang="en-US" sz="1200" b="1" dirty="0">
                <a:solidFill>
                  <a:srgbClr val="101113"/>
                </a:solidFill>
                <a:latin typeface="Oxygen Bold" pitchFamily="34" charset="0"/>
                <a:ea typeface="Oxygen Bold" pitchFamily="34" charset="-122"/>
                <a:cs typeface="Oxygen Bold" pitchFamily="34" charset="-120"/>
              </a:rPr>
              <a:t>Celebrating what we've built together — and looking ahead</a:t>
            </a:r>
            <a:endParaRPr lang="en-US" sz="1200" dirty="0"/>
          </a:p>
        </p:txBody>
      </p:sp>
      <p:sp>
        <p:nvSpPr>
          <p:cNvPr id="6" name="Text 3"/>
          <p:cNvSpPr/>
          <p:nvPr/>
        </p:nvSpPr>
        <p:spPr>
          <a:xfrm>
            <a:off x="496119" y="2682553"/>
            <a:ext cx="4722763"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101113"/>
                </a:solidFill>
                <a:latin typeface="Oxygen" pitchFamily="34" charset="0"/>
                <a:ea typeface="Oxygen" pitchFamily="34" charset="-122"/>
                <a:cs typeface="Oxygen" pitchFamily="34" charset="-120"/>
              </a:rPr>
              <a:t>At the close of a remarkable year, we gather to celebrate the passion, dedication, and shared love of books that has transformed our school into a truly book-led community. This is our story.</a:t>
            </a:r>
            <a:endParaRPr lang="en-US" sz="9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496119" y="556037"/>
            <a:ext cx="8151763" cy="387548"/>
          </a:xfrm>
          <a:prstGeom prst="rect">
            <a:avLst/>
          </a:prstGeom>
          <a:noFill/>
          <a:ln/>
        </p:spPr>
        <p:txBody>
          <a:bodyPr wrap="none" lIns="0" tIns="0" rIns="0" bIns="0" rtlCol="0" anchor="t"/>
          <a:lstStyle/>
          <a:p>
            <a:pPr marL="0" indent="0" algn="l">
              <a:lnSpc>
                <a:spcPct val="104000"/>
              </a:lnSpc>
              <a:buNone/>
            </a:pPr>
            <a:r>
              <a:rPr lang="en-US" sz="2400" b="1" dirty="0">
                <a:solidFill>
                  <a:srgbClr val="101113"/>
                </a:solidFill>
                <a:latin typeface="Oxygen Bold" pitchFamily="34" charset="0"/>
                <a:ea typeface="Oxygen Bold" pitchFamily="34" charset="-122"/>
                <a:cs typeface="Oxygen Bold" pitchFamily="34" charset="-120"/>
              </a:rPr>
              <a:t>Our Priorities for the Year Ahead</a:t>
            </a:r>
            <a:endParaRPr lang="en-US" sz="2400" dirty="0"/>
          </a:p>
        </p:txBody>
      </p:sp>
      <p:sp>
        <p:nvSpPr>
          <p:cNvPr id="3" name="Text 1"/>
          <p:cNvSpPr/>
          <p:nvPr/>
        </p:nvSpPr>
        <p:spPr>
          <a:xfrm>
            <a:off x="496119" y="1305199"/>
            <a:ext cx="8151763" cy="193849"/>
          </a:xfrm>
          <a:prstGeom prst="rect">
            <a:avLst/>
          </a:prstGeom>
          <a:noFill/>
          <a:ln/>
        </p:spPr>
        <p:txBody>
          <a:bodyPr wrap="none" lIns="0" tIns="0" rIns="0" bIns="0" rtlCol="0" anchor="t"/>
          <a:lstStyle/>
          <a:p>
            <a:pPr marL="0" indent="0" algn="l">
              <a:lnSpc>
                <a:spcPct val="104000"/>
              </a:lnSpc>
              <a:buNone/>
            </a:pPr>
            <a:r>
              <a:rPr lang="en-US" sz="1200" b="1" dirty="0">
                <a:solidFill>
                  <a:srgbClr val="101113"/>
                </a:solidFill>
                <a:latin typeface="Oxygen Bold" pitchFamily="34" charset="0"/>
                <a:ea typeface="Oxygen Bold" pitchFamily="34" charset="-122"/>
                <a:cs typeface="Oxygen Bold" pitchFamily="34" charset="-120"/>
              </a:rPr>
              <a:t>We are inspired to grow — and there is still vital work to do.</a:t>
            </a:r>
            <a:endParaRPr lang="en-US" sz="1200" dirty="0"/>
          </a:p>
        </p:txBody>
      </p:sp>
      <p:sp>
        <p:nvSpPr>
          <p:cNvPr id="4" name="Shape 2"/>
          <p:cNvSpPr/>
          <p:nvPr/>
        </p:nvSpPr>
        <p:spPr>
          <a:xfrm>
            <a:off x="496119" y="2229371"/>
            <a:ext cx="279053" cy="279053"/>
          </a:xfrm>
          <a:prstGeom prst="roundRect">
            <a:avLst>
              <a:gd name="adj" fmla="val 18670"/>
            </a:avLst>
          </a:prstGeom>
          <a:solidFill>
            <a:srgbClr val="FFCCCC"/>
          </a:solidFill>
          <a:ln w="4763">
            <a:solidFill>
              <a:srgbClr val="E5B2B2"/>
            </a:solidFill>
            <a:prstDash val="solid"/>
          </a:ln>
        </p:spPr>
        <p:txBody>
          <a:bodyPr/>
          <a:lstStyle/>
          <a:p>
            <a:endParaRPr lang="en-GB"/>
          </a:p>
        </p:txBody>
      </p:sp>
      <p:sp>
        <p:nvSpPr>
          <p:cNvPr id="5" name="Text 3"/>
          <p:cNvSpPr/>
          <p:nvPr/>
        </p:nvSpPr>
        <p:spPr>
          <a:xfrm>
            <a:off x="542627" y="2252625"/>
            <a:ext cx="186035" cy="232544"/>
          </a:xfrm>
          <a:prstGeom prst="rect">
            <a:avLst/>
          </a:prstGeom>
          <a:noFill/>
          <a:ln/>
        </p:spPr>
        <p:txBody>
          <a:bodyPr wrap="none" lIns="0" tIns="0" rIns="0" bIns="0" rtlCol="0" anchor="ctr"/>
          <a:lstStyle/>
          <a:p>
            <a:pPr marL="0" indent="0" algn="ctr">
              <a:lnSpc>
                <a:spcPct val="100000"/>
              </a:lnSpc>
              <a:buNone/>
            </a:pPr>
            <a:r>
              <a:rPr lang="en-US" sz="1450" b="1" dirty="0">
                <a:solidFill>
                  <a:srgbClr val="101113"/>
                </a:solidFill>
                <a:latin typeface="Oxygen Bold" pitchFamily="34" charset="0"/>
                <a:ea typeface="Oxygen Bold" pitchFamily="34" charset="-122"/>
                <a:cs typeface="Oxygen Bold" pitchFamily="34" charset="-120"/>
              </a:rPr>
              <a:t>1</a:t>
            </a:r>
            <a:endParaRPr lang="en-US" sz="1450" dirty="0"/>
          </a:p>
        </p:txBody>
      </p:sp>
      <p:sp>
        <p:nvSpPr>
          <p:cNvPr id="6" name="Text 4"/>
          <p:cNvSpPr/>
          <p:nvPr/>
        </p:nvSpPr>
        <p:spPr>
          <a:xfrm>
            <a:off x="899145" y="2272010"/>
            <a:ext cx="3595315" cy="193849"/>
          </a:xfrm>
          <a:prstGeom prst="rect">
            <a:avLst/>
          </a:prstGeom>
          <a:noFill/>
          <a:ln/>
        </p:spPr>
        <p:txBody>
          <a:bodyPr wrap="none" lIns="0" tIns="0" rIns="0" bIns="0" rtlCol="0" anchor="t"/>
          <a:lstStyle/>
          <a:p>
            <a:pPr marL="0" indent="0" algn="l">
              <a:lnSpc>
                <a:spcPct val="104000"/>
              </a:lnSpc>
              <a:buNone/>
            </a:pPr>
            <a:r>
              <a:rPr lang="en-US" sz="1200" b="1" dirty="0">
                <a:solidFill>
                  <a:srgbClr val="101113"/>
                </a:solidFill>
                <a:latin typeface="Oxygen Bold" pitchFamily="34" charset="0"/>
                <a:ea typeface="Oxygen Bold" pitchFamily="34" charset="-122"/>
                <a:cs typeface="Oxygen Bold" pitchFamily="34" charset="-120"/>
              </a:rPr>
              <a:t>Finding 'That' Book for Every Child</a:t>
            </a:r>
            <a:endParaRPr lang="en-US" sz="1200" dirty="0"/>
          </a:p>
        </p:txBody>
      </p:sp>
      <p:sp>
        <p:nvSpPr>
          <p:cNvPr id="7" name="Text 5"/>
          <p:cNvSpPr/>
          <p:nvPr/>
        </p:nvSpPr>
        <p:spPr>
          <a:xfrm>
            <a:off x="899145" y="2540273"/>
            <a:ext cx="3595315" cy="992312"/>
          </a:xfrm>
          <a:prstGeom prst="rect">
            <a:avLst/>
          </a:prstGeom>
          <a:noFill/>
          <a:ln/>
        </p:spPr>
        <p:txBody>
          <a:bodyPr wrap="square" lIns="0" tIns="0" rIns="0" bIns="0" rtlCol="0" anchor="t">
            <a:noAutofit/>
          </a:bodyPr>
          <a:lstStyle/>
          <a:p>
            <a:pPr marL="0" indent="0" algn="l">
              <a:lnSpc>
                <a:spcPct val="133000"/>
              </a:lnSpc>
              <a:buNone/>
            </a:pPr>
            <a:r>
              <a:rPr lang="en-US" sz="1200" dirty="0">
                <a:solidFill>
                  <a:srgbClr val="101113"/>
                </a:solidFill>
                <a:latin typeface="Oxygen" pitchFamily="34" charset="0"/>
                <a:ea typeface="Oxygen" pitchFamily="34" charset="-122"/>
                <a:cs typeface="Oxygen" pitchFamily="34" charset="-120"/>
              </a:rPr>
              <a:t>We will continue the careful, caring work of identifying children who don't yet see themselves as readers and searching with them, and for them, for the one book that sparks everything. No child should leave our school without having felt the magic of a story made for them.</a:t>
            </a:r>
            <a:endParaRPr lang="en-US" sz="1200" dirty="0"/>
          </a:p>
        </p:txBody>
      </p:sp>
      <p:sp>
        <p:nvSpPr>
          <p:cNvPr id="8" name="Shape 6"/>
          <p:cNvSpPr/>
          <p:nvPr/>
        </p:nvSpPr>
        <p:spPr>
          <a:xfrm>
            <a:off x="4649465" y="2229371"/>
            <a:ext cx="279053" cy="279053"/>
          </a:xfrm>
          <a:prstGeom prst="roundRect">
            <a:avLst>
              <a:gd name="adj" fmla="val 18670"/>
            </a:avLst>
          </a:prstGeom>
          <a:solidFill>
            <a:srgbClr val="FFCCCC"/>
          </a:solidFill>
          <a:ln w="4763">
            <a:solidFill>
              <a:srgbClr val="E5B2B2"/>
            </a:solidFill>
            <a:prstDash val="solid"/>
          </a:ln>
        </p:spPr>
        <p:txBody>
          <a:bodyPr/>
          <a:lstStyle/>
          <a:p>
            <a:endParaRPr lang="en-GB"/>
          </a:p>
        </p:txBody>
      </p:sp>
      <p:sp>
        <p:nvSpPr>
          <p:cNvPr id="9" name="Text 7"/>
          <p:cNvSpPr/>
          <p:nvPr/>
        </p:nvSpPr>
        <p:spPr>
          <a:xfrm>
            <a:off x="4695974" y="2252625"/>
            <a:ext cx="186035" cy="232544"/>
          </a:xfrm>
          <a:prstGeom prst="rect">
            <a:avLst/>
          </a:prstGeom>
          <a:noFill/>
          <a:ln/>
        </p:spPr>
        <p:txBody>
          <a:bodyPr wrap="none" lIns="0" tIns="0" rIns="0" bIns="0" rtlCol="0" anchor="ctr"/>
          <a:lstStyle/>
          <a:p>
            <a:pPr marL="0" indent="0" algn="ctr">
              <a:lnSpc>
                <a:spcPct val="100000"/>
              </a:lnSpc>
              <a:buNone/>
            </a:pPr>
            <a:r>
              <a:rPr lang="en-US" sz="1450" b="1" dirty="0">
                <a:solidFill>
                  <a:srgbClr val="101113"/>
                </a:solidFill>
                <a:latin typeface="Oxygen Bold" pitchFamily="34" charset="0"/>
                <a:ea typeface="Oxygen Bold" pitchFamily="34" charset="-122"/>
                <a:cs typeface="Oxygen Bold" pitchFamily="34" charset="-120"/>
              </a:rPr>
              <a:t>2</a:t>
            </a:r>
            <a:endParaRPr lang="en-US" sz="1450" dirty="0"/>
          </a:p>
        </p:txBody>
      </p:sp>
      <p:sp>
        <p:nvSpPr>
          <p:cNvPr id="10" name="Text 8"/>
          <p:cNvSpPr/>
          <p:nvPr/>
        </p:nvSpPr>
        <p:spPr>
          <a:xfrm>
            <a:off x="5052492" y="2272010"/>
            <a:ext cx="3595390" cy="193849"/>
          </a:xfrm>
          <a:prstGeom prst="rect">
            <a:avLst/>
          </a:prstGeom>
          <a:noFill/>
          <a:ln/>
        </p:spPr>
        <p:txBody>
          <a:bodyPr wrap="none" lIns="0" tIns="0" rIns="0" bIns="0" rtlCol="0" anchor="t"/>
          <a:lstStyle/>
          <a:p>
            <a:pPr marL="0" indent="0" algn="l">
              <a:lnSpc>
                <a:spcPct val="104000"/>
              </a:lnSpc>
              <a:buNone/>
            </a:pPr>
            <a:r>
              <a:rPr lang="en-US" sz="1200" b="1" dirty="0">
                <a:solidFill>
                  <a:srgbClr val="101113"/>
                </a:solidFill>
                <a:latin typeface="Oxygen Bold" pitchFamily="34" charset="0"/>
                <a:ea typeface="Oxygen Bold" pitchFamily="34" charset="-122"/>
                <a:cs typeface="Oxygen Bold" pitchFamily="34" charset="-120"/>
              </a:rPr>
              <a:t>Disadvantaged Children &amp; Reading for Pleasure</a:t>
            </a:r>
            <a:endParaRPr lang="en-US" sz="1200" dirty="0"/>
          </a:p>
        </p:txBody>
      </p:sp>
      <p:sp>
        <p:nvSpPr>
          <p:cNvPr id="11" name="Text 9"/>
          <p:cNvSpPr/>
          <p:nvPr/>
        </p:nvSpPr>
        <p:spPr>
          <a:xfrm>
            <a:off x="5052492" y="2540273"/>
            <a:ext cx="3595390" cy="1190774"/>
          </a:xfrm>
          <a:prstGeom prst="rect">
            <a:avLst/>
          </a:prstGeom>
          <a:noFill/>
          <a:ln/>
        </p:spPr>
        <p:txBody>
          <a:bodyPr wrap="square" lIns="0" tIns="0" rIns="0" bIns="0" rtlCol="0" anchor="t">
            <a:noAutofit/>
          </a:bodyPr>
          <a:lstStyle/>
          <a:p>
            <a:pPr marL="0" indent="0" algn="l">
              <a:lnSpc>
                <a:spcPct val="133000"/>
              </a:lnSpc>
              <a:buNone/>
            </a:pPr>
            <a:r>
              <a:rPr lang="en-US" sz="1200" dirty="0">
                <a:solidFill>
                  <a:srgbClr val="101113"/>
                </a:solidFill>
                <a:latin typeface="Oxygen" pitchFamily="34" charset="0"/>
                <a:ea typeface="Oxygen" pitchFamily="34" charset="-122"/>
                <a:cs typeface="Oxygen" pitchFamily="34" charset="-120"/>
              </a:rPr>
              <a:t>We will undertake a focused, dedicated piece of work exploring the relationship between disadvantage and reading for pleasure in our school -  listening to those children's voices, understanding their barriers, and designing responses that are both compassionate and evidence-informed. </a:t>
            </a:r>
            <a:r>
              <a:rPr lang="en-US" sz="1200" b="1" dirty="0">
                <a:solidFill>
                  <a:srgbClr val="101113"/>
                </a:solidFill>
                <a:latin typeface="Oxygen Bold" pitchFamily="34" charset="0"/>
                <a:ea typeface="Oxygen Bold" pitchFamily="34" charset="-122"/>
                <a:cs typeface="Oxygen Bold" pitchFamily="34" charset="-120"/>
              </a:rPr>
              <a:t>We care about togetherness</a:t>
            </a:r>
            <a:r>
              <a:rPr lang="en-US" sz="1200" dirty="0">
                <a:solidFill>
                  <a:srgbClr val="101113"/>
                </a:solidFill>
                <a:latin typeface="Oxygen" pitchFamily="34" charset="0"/>
                <a:ea typeface="Oxygen" pitchFamily="34" charset="-122"/>
                <a:cs typeface="Oxygen" pitchFamily="34" charset="-120"/>
              </a:rPr>
              <a:t>, and that means leaving no reader behind.</a:t>
            </a:r>
            <a:endParaRPr lang="en-US" sz="1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Shape 0"/>
          <p:cNvSpPr/>
          <p:nvPr/>
        </p:nvSpPr>
        <p:spPr>
          <a:xfrm>
            <a:off x="5715000" y="0"/>
            <a:ext cx="3429000" cy="5143500"/>
          </a:xfrm>
          <a:prstGeom prst="rect">
            <a:avLst/>
          </a:prstGeom>
          <a:solidFill>
            <a:srgbClr val="FFCCCC"/>
          </a:solidFill>
          <a:ln/>
        </p:spPr>
        <p:txBody>
          <a:bodyPr/>
          <a:lstStyle/>
          <a:p>
            <a:endParaRPr lang="en-GB"/>
          </a:p>
        </p:txBody>
      </p:sp>
      <p:pic>
        <p:nvPicPr>
          <p:cNvPr id="3" name="Image 0" descr="preencoded.png"/>
          <p:cNvPicPr>
            <a:picLocks noChangeAspect="1"/>
          </p:cNvPicPr>
          <p:nvPr/>
        </p:nvPicPr>
        <p:blipFill>
          <a:blip r:embed="rId3"/>
          <a:stretch>
            <a:fillRect/>
          </a:stretch>
        </p:blipFill>
        <p:spPr>
          <a:xfrm>
            <a:off x="5776987" y="368424"/>
            <a:ext cx="3304952" cy="4406652"/>
          </a:xfrm>
          <a:prstGeom prst="rect">
            <a:avLst/>
          </a:prstGeom>
        </p:spPr>
      </p:pic>
      <p:sp>
        <p:nvSpPr>
          <p:cNvPr id="4" name="Text 1"/>
          <p:cNvSpPr/>
          <p:nvPr/>
        </p:nvSpPr>
        <p:spPr>
          <a:xfrm>
            <a:off x="496119" y="368424"/>
            <a:ext cx="4722763" cy="775097"/>
          </a:xfrm>
          <a:prstGeom prst="rect">
            <a:avLst/>
          </a:prstGeom>
          <a:noFill/>
          <a:ln/>
        </p:spPr>
        <p:txBody>
          <a:bodyPr wrap="square" lIns="0" tIns="0" rIns="0" bIns="0" rtlCol="0" anchor="t">
            <a:normAutofit/>
          </a:bodyPr>
          <a:lstStyle/>
          <a:p>
            <a:pPr marL="0" indent="0" algn="l">
              <a:lnSpc>
                <a:spcPct val="104000"/>
              </a:lnSpc>
              <a:buNone/>
            </a:pPr>
            <a:r>
              <a:rPr lang="en-US" sz="2400" b="1" dirty="0">
                <a:solidFill>
                  <a:srgbClr val="101113"/>
                </a:solidFill>
                <a:latin typeface="Oxygen Bold" pitchFamily="34" charset="0"/>
                <a:ea typeface="Oxygen Bold" pitchFamily="34" charset="-122"/>
                <a:cs typeface="Oxygen Bold" pitchFamily="34" charset="-120"/>
              </a:rPr>
              <a:t>An Environment That Oozes Reading</a:t>
            </a:r>
            <a:endParaRPr lang="en-US" sz="2400" dirty="0"/>
          </a:p>
        </p:txBody>
      </p:sp>
      <p:sp>
        <p:nvSpPr>
          <p:cNvPr id="5" name="Text 2"/>
          <p:cNvSpPr/>
          <p:nvPr/>
        </p:nvSpPr>
        <p:spPr>
          <a:xfrm>
            <a:off x="496118" y="1559706"/>
            <a:ext cx="4722763" cy="992312"/>
          </a:xfrm>
          <a:prstGeom prst="rect">
            <a:avLst/>
          </a:prstGeom>
          <a:noFill/>
          <a:ln/>
        </p:spPr>
        <p:txBody>
          <a:bodyPr wrap="square" lIns="0" tIns="0" rIns="0" bIns="0" rtlCol="0" anchor="t">
            <a:noAutofit/>
          </a:bodyPr>
          <a:lstStyle/>
          <a:p>
            <a:pPr marL="0" indent="0" algn="l">
              <a:lnSpc>
                <a:spcPct val="133000"/>
              </a:lnSpc>
              <a:buNone/>
            </a:pPr>
            <a:r>
              <a:rPr lang="en-US" sz="1400" dirty="0">
                <a:solidFill>
                  <a:srgbClr val="101113"/>
                </a:solidFill>
                <a:latin typeface="Oxygen" pitchFamily="34" charset="0"/>
                <a:ea typeface="Oxygen" pitchFamily="34" charset="-122"/>
                <a:cs typeface="Oxygen" pitchFamily="34" charset="-120"/>
              </a:rPr>
              <a:t>From the moment anyone steps through our front door, books are everywhere. Our entrance welcomes visitors with carefully curated displays; corridors tell stories through covers, quotes, and artwork; offices hold shelves of well-loved titles; and every classroom breathes the language of literature. The library, of course, sits at the beating heart of it all.</a:t>
            </a:r>
            <a:endParaRPr lang="en-US" sz="1400" dirty="0"/>
          </a:p>
        </p:txBody>
      </p:sp>
      <p:sp>
        <p:nvSpPr>
          <p:cNvPr id="6" name="Shape 3"/>
          <p:cNvSpPr/>
          <p:nvPr/>
        </p:nvSpPr>
        <p:spPr>
          <a:xfrm>
            <a:off x="496119" y="4221703"/>
            <a:ext cx="4722763" cy="694432"/>
          </a:xfrm>
          <a:prstGeom prst="roundRect">
            <a:avLst>
              <a:gd name="adj" fmla="val 7502"/>
            </a:avLst>
          </a:prstGeom>
          <a:solidFill>
            <a:srgbClr val="FFCCCC"/>
          </a:solidFill>
          <a:ln/>
        </p:spPr>
        <p:txBody>
          <a:bodyPr/>
          <a:lstStyle/>
          <a:p>
            <a:endParaRPr lang="en-GB"/>
          </a:p>
        </p:txBody>
      </p:sp>
      <p:pic>
        <p:nvPicPr>
          <p:cNvPr id="7" name="Image 1" descr="preencoded.png"/>
          <p:cNvPicPr>
            <a:picLocks noChangeAspect="1"/>
          </p:cNvPicPr>
          <p:nvPr/>
        </p:nvPicPr>
        <p:blipFill>
          <a:blip r:embed="rId4"/>
          <a:stretch>
            <a:fillRect/>
          </a:stretch>
        </p:blipFill>
        <p:spPr>
          <a:xfrm>
            <a:off x="620092" y="4437769"/>
            <a:ext cx="155004" cy="123974"/>
          </a:xfrm>
          <a:prstGeom prst="rect">
            <a:avLst/>
          </a:prstGeom>
        </p:spPr>
      </p:pic>
      <p:sp>
        <p:nvSpPr>
          <p:cNvPr id="8" name="Text 4"/>
          <p:cNvSpPr/>
          <p:nvPr/>
        </p:nvSpPr>
        <p:spPr>
          <a:xfrm>
            <a:off x="899071" y="4325831"/>
            <a:ext cx="4195837" cy="396925"/>
          </a:xfrm>
          <a:prstGeom prst="rect">
            <a:avLst/>
          </a:prstGeom>
          <a:noFill/>
          <a:ln/>
        </p:spPr>
        <p:txBody>
          <a:bodyPr wrap="square" lIns="0" tIns="0" rIns="0" bIns="0" rtlCol="0" anchor="t">
            <a:noAutofit/>
          </a:bodyPr>
          <a:lstStyle/>
          <a:p>
            <a:pPr marL="0" indent="0" algn="l">
              <a:lnSpc>
                <a:spcPct val="133000"/>
              </a:lnSpc>
              <a:buNone/>
            </a:pPr>
            <a:r>
              <a:rPr lang="en-US" sz="1050" i="1" dirty="0">
                <a:solidFill>
                  <a:srgbClr val="000000"/>
                </a:solidFill>
                <a:latin typeface="Oxygen" pitchFamily="34" charset="0"/>
                <a:ea typeface="Oxygen" pitchFamily="34" charset="-122"/>
                <a:cs typeface="Oxygen" pitchFamily="34" charset="-120"/>
              </a:rPr>
              <a:t>"We care about togetherness"</a:t>
            </a:r>
            <a:r>
              <a:rPr lang="en-US" sz="1050" dirty="0">
                <a:solidFill>
                  <a:srgbClr val="000000"/>
                </a:solidFill>
                <a:latin typeface="Oxygen" pitchFamily="34" charset="0"/>
                <a:ea typeface="Oxygen" pitchFamily="34" charset="-122"/>
                <a:cs typeface="Oxygen" pitchFamily="34" charset="-120"/>
              </a:rPr>
              <a:t> — and a shared reading environment is one of the most powerful ways we live that value every single day.</a:t>
            </a:r>
            <a:endParaRPr lang="en-US" sz="10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496119" y="264160"/>
            <a:ext cx="8151763" cy="387548"/>
          </a:xfrm>
          <a:prstGeom prst="rect">
            <a:avLst/>
          </a:prstGeom>
          <a:noFill/>
          <a:ln/>
        </p:spPr>
        <p:txBody>
          <a:bodyPr wrap="none" lIns="0" tIns="0" rIns="0" bIns="0" rtlCol="0" anchor="t"/>
          <a:lstStyle/>
          <a:p>
            <a:pPr marL="0" indent="0" algn="l">
              <a:lnSpc>
                <a:spcPct val="104000"/>
              </a:lnSpc>
              <a:buNone/>
            </a:pPr>
            <a:r>
              <a:rPr lang="en-US" sz="2400" b="1" dirty="0">
                <a:solidFill>
                  <a:srgbClr val="101113"/>
                </a:solidFill>
                <a:latin typeface="Oxygen Bold" pitchFamily="34" charset="0"/>
                <a:ea typeface="Oxygen Bold" pitchFamily="34" charset="-122"/>
                <a:cs typeface="Oxygen Bold" pitchFamily="34" charset="-120"/>
              </a:rPr>
              <a:t>Immersed in Books at Every Turn</a:t>
            </a:r>
            <a:endParaRPr lang="en-US" sz="2400" dirty="0"/>
          </a:p>
        </p:txBody>
      </p:sp>
      <p:sp>
        <p:nvSpPr>
          <p:cNvPr id="3" name="Text 1"/>
          <p:cNvSpPr/>
          <p:nvPr/>
        </p:nvSpPr>
        <p:spPr>
          <a:xfrm>
            <a:off x="496119" y="1037619"/>
            <a:ext cx="8151763" cy="595387"/>
          </a:xfrm>
          <a:prstGeom prst="rect">
            <a:avLst/>
          </a:prstGeom>
          <a:noFill/>
          <a:ln/>
        </p:spPr>
        <p:txBody>
          <a:bodyPr wrap="square" lIns="0" tIns="0" rIns="0" bIns="0" rtlCol="0" anchor="t">
            <a:noAutofit/>
          </a:bodyPr>
          <a:lstStyle/>
          <a:p>
            <a:pPr marL="0" indent="0" algn="l">
              <a:lnSpc>
                <a:spcPct val="133000"/>
              </a:lnSpc>
              <a:buNone/>
            </a:pPr>
            <a:r>
              <a:rPr lang="en-US" sz="1400" dirty="0">
                <a:solidFill>
                  <a:srgbClr val="101113"/>
                </a:solidFill>
                <a:latin typeface="Oxygen" pitchFamily="34" charset="0"/>
                <a:ea typeface="Oxygen" pitchFamily="34" charset="-122"/>
                <a:cs typeface="Oxygen" pitchFamily="34" charset="-120"/>
              </a:rPr>
              <a:t>When children are surrounded by books — not just on shelves but woven into the very fabric of school life — reading becomes natural, desirable, and joyful. Our whole-school approach ensures that no child passes through a corridor, visits an office, or sits in a classroom without encountering stories that spark curiosity.</a:t>
            </a:r>
            <a:endParaRPr lang="en-US" sz="1400" dirty="0"/>
          </a:p>
        </p:txBody>
      </p:sp>
      <p:pic>
        <p:nvPicPr>
          <p:cNvPr id="4"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6119" y="2592586"/>
            <a:ext cx="310083" cy="310083"/>
          </a:xfrm>
          <a:prstGeom prst="rect">
            <a:avLst/>
          </a:prstGeom>
        </p:spPr>
      </p:pic>
      <p:sp>
        <p:nvSpPr>
          <p:cNvPr id="5" name="Text 2"/>
          <p:cNvSpPr/>
          <p:nvPr/>
        </p:nvSpPr>
        <p:spPr>
          <a:xfrm>
            <a:off x="496119" y="3057674"/>
            <a:ext cx="2613868" cy="193849"/>
          </a:xfrm>
          <a:prstGeom prst="rect">
            <a:avLst/>
          </a:prstGeom>
          <a:noFill/>
          <a:ln/>
        </p:spPr>
        <p:txBody>
          <a:bodyPr wrap="none" lIns="0" tIns="0" rIns="0" bIns="0" rtlCol="0" anchor="t"/>
          <a:lstStyle/>
          <a:p>
            <a:pPr marL="0" indent="0" algn="l">
              <a:lnSpc>
                <a:spcPct val="104000"/>
              </a:lnSpc>
              <a:buNone/>
            </a:pPr>
            <a:r>
              <a:rPr lang="en-US" sz="1200" b="1" dirty="0">
                <a:solidFill>
                  <a:srgbClr val="101113"/>
                </a:solidFill>
                <a:latin typeface="Oxygen Bold" pitchFamily="34" charset="0"/>
                <a:ea typeface="Oxygen Bold" pitchFamily="34" charset="-122"/>
                <a:cs typeface="Oxygen Bold" pitchFamily="34" charset="-120"/>
              </a:rPr>
              <a:t>Entrance &amp; Corridors</a:t>
            </a:r>
            <a:endParaRPr lang="en-US" sz="1200" dirty="0"/>
          </a:p>
        </p:txBody>
      </p:sp>
      <p:sp>
        <p:nvSpPr>
          <p:cNvPr id="6" name="Text 3"/>
          <p:cNvSpPr/>
          <p:nvPr/>
        </p:nvSpPr>
        <p:spPr>
          <a:xfrm>
            <a:off x="496119" y="3325937"/>
            <a:ext cx="2613868" cy="595387"/>
          </a:xfrm>
          <a:prstGeom prst="rect">
            <a:avLst/>
          </a:prstGeom>
          <a:noFill/>
          <a:ln/>
        </p:spPr>
        <p:txBody>
          <a:bodyPr wrap="square" lIns="0" tIns="0" rIns="0" bIns="0" rtlCol="0" anchor="t">
            <a:noAutofit/>
          </a:bodyPr>
          <a:lstStyle/>
          <a:p>
            <a:pPr marL="0" indent="0" algn="l">
              <a:lnSpc>
                <a:spcPct val="133000"/>
              </a:lnSpc>
              <a:buNone/>
            </a:pPr>
            <a:r>
              <a:rPr lang="en-US" sz="1200" dirty="0">
                <a:solidFill>
                  <a:srgbClr val="101113"/>
                </a:solidFill>
                <a:latin typeface="Oxygen" pitchFamily="34" charset="0"/>
                <a:ea typeface="Oxygen" pitchFamily="34" charset="-122"/>
                <a:cs typeface="Oxygen" pitchFamily="34" charset="-120"/>
              </a:rPr>
              <a:t>Book displays, author spotlights, and reading quotes greet every visitor and pupil from the moment they arrive.</a:t>
            </a:r>
            <a:endParaRPr lang="en-US" sz="1200" dirty="0"/>
          </a:p>
        </p:txBody>
      </p:sp>
      <p:pic>
        <p:nvPicPr>
          <p:cNvPr id="7"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264991" y="2592586"/>
            <a:ext cx="310083" cy="310083"/>
          </a:xfrm>
          <a:prstGeom prst="rect">
            <a:avLst/>
          </a:prstGeom>
        </p:spPr>
      </p:pic>
      <p:sp>
        <p:nvSpPr>
          <p:cNvPr id="8" name="Text 4"/>
          <p:cNvSpPr/>
          <p:nvPr/>
        </p:nvSpPr>
        <p:spPr>
          <a:xfrm>
            <a:off x="3264991" y="3057674"/>
            <a:ext cx="2613943" cy="193849"/>
          </a:xfrm>
          <a:prstGeom prst="rect">
            <a:avLst/>
          </a:prstGeom>
          <a:noFill/>
          <a:ln/>
        </p:spPr>
        <p:txBody>
          <a:bodyPr wrap="none" lIns="0" tIns="0" rIns="0" bIns="0" rtlCol="0" anchor="t"/>
          <a:lstStyle/>
          <a:p>
            <a:pPr marL="0" indent="0" algn="l">
              <a:lnSpc>
                <a:spcPct val="104000"/>
              </a:lnSpc>
              <a:buNone/>
            </a:pPr>
            <a:r>
              <a:rPr lang="en-US" sz="1200" b="1" dirty="0">
                <a:solidFill>
                  <a:srgbClr val="101113"/>
                </a:solidFill>
                <a:latin typeface="Oxygen Bold" pitchFamily="34" charset="0"/>
                <a:ea typeface="Oxygen Bold" pitchFamily="34" charset="-122"/>
                <a:cs typeface="Oxygen Bold" pitchFamily="34" charset="-120"/>
              </a:rPr>
              <a:t>Classrooms</a:t>
            </a:r>
            <a:endParaRPr lang="en-US" sz="1200" dirty="0"/>
          </a:p>
        </p:txBody>
      </p:sp>
      <p:sp>
        <p:nvSpPr>
          <p:cNvPr id="9" name="Text 5"/>
          <p:cNvSpPr/>
          <p:nvPr/>
        </p:nvSpPr>
        <p:spPr>
          <a:xfrm>
            <a:off x="3264991" y="3325937"/>
            <a:ext cx="2613943" cy="595387"/>
          </a:xfrm>
          <a:prstGeom prst="rect">
            <a:avLst/>
          </a:prstGeom>
          <a:noFill/>
          <a:ln/>
        </p:spPr>
        <p:txBody>
          <a:bodyPr wrap="square" lIns="0" tIns="0" rIns="0" bIns="0" rtlCol="0" anchor="t">
            <a:noAutofit/>
          </a:bodyPr>
          <a:lstStyle/>
          <a:p>
            <a:pPr marL="0" indent="0" algn="l">
              <a:lnSpc>
                <a:spcPct val="133000"/>
              </a:lnSpc>
              <a:buNone/>
            </a:pPr>
            <a:r>
              <a:rPr lang="en-US" sz="1200" dirty="0">
                <a:solidFill>
                  <a:srgbClr val="101113"/>
                </a:solidFill>
                <a:latin typeface="Oxygen" pitchFamily="34" charset="0"/>
                <a:ea typeface="Oxygen" pitchFamily="34" charset="-122"/>
                <a:cs typeface="Oxygen" pitchFamily="34" charset="-120"/>
              </a:rPr>
              <a:t>Every classroom is a reading-rich space where books are accessible, visible, and celebrated alongside the curriculum.</a:t>
            </a:r>
            <a:endParaRPr lang="en-US" sz="1200" dirty="0"/>
          </a:p>
        </p:txBody>
      </p:sp>
      <p:pic>
        <p:nvPicPr>
          <p:cNvPr id="10"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033939" y="2592586"/>
            <a:ext cx="310083" cy="310083"/>
          </a:xfrm>
          <a:prstGeom prst="rect">
            <a:avLst/>
          </a:prstGeom>
        </p:spPr>
      </p:pic>
      <p:sp>
        <p:nvSpPr>
          <p:cNvPr id="11" name="Text 6"/>
          <p:cNvSpPr/>
          <p:nvPr/>
        </p:nvSpPr>
        <p:spPr>
          <a:xfrm>
            <a:off x="6033939" y="3057674"/>
            <a:ext cx="2613943" cy="193849"/>
          </a:xfrm>
          <a:prstGeom prst="rect">
            <a:avLst/>
          </a:prstGeom>
          <a:noFill/>
          <a:ln/>
        </p:spPr>
        <p:txBody>
          <a:bodyPr wrap="none" lIns="0" tIns="0" rIns="0" bIns="0" rtlCol="0" anchor="t"/>
          <a:lstStyle/>
          <a:p>
            <a:pPr marL="0" indent="0" algn="l">
              <a:lnSpc>
                <a:spcPct val="104000"/>
              </a:lnSpc>
              <a:buNone/>
            </a:pPr>
            <a:r>
              <a:rPr lang="en-US" sz="1200" b="1" dirty="0">
                <a:solidFill>
                  <a:srgbClr val="101113"/>
                </a:solidFill>
                <a:latin typeface="Oxygen Bold" pitchFamily="34" charset="0"/>
                <a:ea typeface="Oxygen Bold" pitchFamily="34" charset="-122"/>
                <a:cs typeface="Oxygen Bold" pitchFamily="34" charset="-120"/>
              </a:rPr>
              <a:t>The Library</a:t>
            </a:r>
            <a:endParaRPr lang="en-US" sz="1200" dirty="0"/>
          </a:p>
        </p:txBody>
      </p:sp>
      <p:sp>
        <p:nvSpPr>
          <p:cNvPr id="12" name="Text 7"/>
          <p:cNvSpPr/>
          <p:nvPr/>
        </p:nvSpPr>
        <p:spPr>
          <a:xfrm>
            <a:off x="6033939" y="3325937"/>
            <a:ext cx="2613943" cy="595387"/>
          </a:xfrm>
          <a:prstGeom prst="rect">
            <a:avLst/>
          </a:prstGeom>
          <a:noFill/>
          <a:ln/>
        </p:spPr>
        <p:txBody>
          <a:bodyPr wrap="square" lIns="0" tIns="0" rIns="0" bIns="0" rtlCol="0" anchor="t">
            <a:noAutofit/>
          </a:bodyPr>
          <a:lstStyle/>
          <a:p>
            <a:pPr marL="0" indent="0" algn="l">
              <a:lnSpc>
                <a:spcPct val="133000"/>
              </a:lnSpc>
              <a:buNone/>
            </a:pPr>
            <a:r>
              <a:rPr lang="en-US" sz="1200" dirty="0">
                <a:solidFill>
                  <a:srgbClr val="101113"/>
                </a:solidFill>
                <a:latin typeface="Oxygen" pitchFamily="34" charset="0"/>
                <a:ea typeface="Oxygen" pitchFamily="34" charset="-122"/>
                <a:cs typeface="Oxygen" pitchFamily="34" charset="-120"/>
              </a:rPr>
              <a:t>Our library is a welcoming sanctuary — a hub of discovery, recommendation, and quiet joy for readers of every kind.</a:t>
            </a:r>
            <a:endParaRPr lang="en-US" sz="1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496119" y="363907"/>
            <a:ext cx="8151763" cy="387548"/>
          </a:xfrm>
          <a:prstGeom prst="rect">
            <a:avLst/>
          </a:prstGeom>
          <a:noFill/>
          <a:ln/>
        </p:spPr>
        <p:txBody>
          <a:bodyPr wrap="none" lIns="0" tIns="0" rIns="0" bIns="0" rtlCol="0" anchor="t"/>
          <a:lstStyle/>
          <a:p>
            <a:pPr marL="0" indent="0" algn="l">
              <a:lnSpc>
                <a:spcPct val="104000"/>
              </a:lnSpc>
              <a:buNone/>
            </a:pPr>
            <a:r>
              <a:rPr lang="en-US" sz="2400" b="1" dirty="0">
                <a:solidFill>
                  <a:srgbClr val="101113"/>
                </a:solidFill>
                <a:latin typeface="Oxygen Bold" pitchFamily="34" charset="0"/>
                <a:ea typeface="Oxygen Bold" pitchFamily="34" charset="-122"/>
                <a:cs typeface="Oxygen Bold" pitchFamily="34" charset="-120"/>
              </a:rPr>
              <a:t>A Curriculum Built on Books</a:t>
            </a:r>
            <a:endParaRPr lang="en-US" sz="2400" dirty="0"/>
          </a:p>
        </p:txBody>
      </p:sp>
      <p:sp>
        <p:nvSpPr>
          <p:cNvPr id="3" name="Shape 1"/>
          <p:cNvSpPr/>
          <p:nvPr/>
        </p:nvSpPr>
        <p:spPr>
          <a:xfrm>
            <a:off x="406822" y="1097149"/>
            <a:ext cx="4103191" cy="1651025"/>
          </a:xfrm>
          <a:prstGeom prst="roundRect">
            <a:avLst>
              <a:gd name="adj" fmla="val 5410"/>
            </a:avLst>
          </a:prstGeom>
          <a:solidFill>
            <a:srgbClr val="8B0000"/>
          </a:solidFill>
          <a:ln/>
        </p:spPr>
        <p:txBody>
          <a:bodyPr/>
          <a:lstStyle/>
          <a:p>
            <a:endParaRPr lang="en-GB"/>
          </a:p>
        </p:txBody>
      </p:sp>
      <p:sp>
        <p:nvSpPr>
          <p:cNvPr id="4" name="Text 2"/>
          <p:cNvSpPr/>
          <p:nvPr/>
        </p:nvSpPr>
        <p:spPr>
          <a:xfrm>
            <a:off x="530796" y="1264664"/>
            <a:ext cx="3855244" cy="193849"/>
          </a:xfrm>
          <a:prstGeom prst="rect">
            <a:avLst/>
          </a:prstGeom>
          <a:noFill/>
          <a:ln/>
        </p:spPr>
        <p:txBody>
          <a:bodyPr wrap="none" lIns="0" tIns="0" rIns="0" bIns="0" rtlCol="0" anchor="t"/>
          <a:lstStyle/>
          <a:p>
            <a:pPr marL="0" indent="0" algn="l">
              <a:lnSpc>
                <a:spcPct val="104000"/>
              </a:lnSpc>
              <a:buNone/>
            </a:pPr>
            <a:r>
              <a:rPr lang="en-US" sz="1200" b="1" dirty="0">
                <a:solidFill>
                  <a:srgbClr val="FFFFFF"/>
                </a:solidFill>
                <a:latin typeface="Oxygen Bold" pitchFamily="34" charset="0"/>
                <a:ea typeface="Oxygen Bold" pitchFamily="34" charset="-122"/>
                <a:cs typeface="Oxygen Bold" pitchFamily="34" charset="-120"/>
              </a:rPr>
              <a:t>Books at the Core</a:t>
            </a:r>
            <a:endParaRPr lang="en-US" sz="1200" dirty="0"/>
          </a:p>
        </p:txBody>
      </p:sp>
      <p:sp>
        <p:nvSpPr>
          <p:cNvPr id="5" name="Text 3"/>
          <p:cNvSpPr/>
          <p:nvPr/>
        </p:nvSpPr>
        <p:spPr>
          <a:xfrm>
            <a:off x="530796" y="1524434"/>
            <a:ext cx="3855244" cy="595387"/>
          </a:xfrm>
          <a:prstGeom prst="rect">
            <a:avLst/>
          </a:prstGeom>
          <a:noFill/>
          <a:ln/>
        </p:spPr>
        <p:txBody>
          <a:bodyPr wrap="square" lIns="0" tIns="0" rIns="0" bIns="0" rtlCol="0" anchor="t">
            <a:noAutofit/>
          </a:bodyPr>
          <a:lstStyle/>
          <a:p>
            <a:pPr marL="0" indent="0" algn="l">
              <a:lnSpc>
                <a:spcPct val="133000"/>
              </a:lnSpc>
              <a:buNone/>
            </a:pPr>
            <a:r>
              <a:rPr lang="en-US" sz="1200" dirty="0">
                <a:solidFill>
                  <a:srgbClr val="FFFFFF"/>
                </a:solidFill>
                <a:latin typeface="Oxygen" pitchFamily="34" charset="0"/>
                <a:ea typeface="Oxygen" pitchFamily="34" charset="-122"/>
                <a:cs typeface="Oxygen" pitchFamily="34" charset="-120"/>
              </a:rPr>
              <a:t>Our curriculum is genuinely book-led. Carefully chosen texts drive learning across subjects, giving children rich, meaningful reading experiences that go far beyond literacy lessons alone.</a:t>
            </a:r>
            <a:endParaRPr lang="en-US" sz="1200" dirty="0"/>
          </a:p>
        </p:txBody>
      </p:sp>
      <p:sp>
        <p:nvSpPr>
          <p:cNvPr id="6" name="Text 4"/>
          <p:cNvSpPr/>
          <p:nvPr/>
        </p:nvSpPr>
        <p:spPr>
          <a:xfrm>
            <a:off x="4728046" y="1250151"/>
            <a:ext cx="3924598" cy="193849"/>
          </a:xfrm>
          <a:prstGeom prst="rect">
            <a:avLst/>
          </a:prstGeom>
          <a:noFill/>
          <a:ln/>
        </p:spPr>
        <p:txBody>
          <a:bodyPr wrap="none" lIns="0" tIns="0" rIns="0" bIns="0" rtlCol="0" anchor="t"/>
          <a:lstStyle/>
          <a:p>
            <a:pPr marL="0" indent="0" algn="l">
              <a:lnSpc>
                <a:spcPct val="104000"/>
              </a:lnSpc>
              <a:buNone/>
            </a:pPr>
            <a:r>
              <a:rPr lang="en-US" sz="1200" b="1" dirty="0">
                <a:solidFill>
                  <a:srgbClr val="101113"/>
                </a:solidFill>
                <a:latin typeface="Oxygen Bold" pitchFamily="34" charset="0"/>
                <a:ea typeface="Oxygen Bold" pitchFamily="34" charset="-122"/>
                <a:cs typeface="Oxygen Bold" pitchFamily="34" charset="-120"/>
              </a:rPr>
              <a:t>How it comes to life</a:t>
            </a:r>
            <a:endParaRPr lang="en-US" sz="1200" dirty="0"/>
          </a:p>
        </p:txBody>
      </p:sp>
      <p:sp>
        <p:nvSpPr>
          <p:cNvPr id="7" name="Text 5"/>
          <p:cNvSpPr/>
          <p:nvPr/>
        </p:nvSpPr>
        <p:spPr>
          <a:xfrm>
            <a:off x="4728046" y="1480886"/>
            <a:ext cx="3924598" cy="1165845"/>
          </a:xfrm>
          <a:prstGeom prst="rect">
            <a:avLst/>
          </a:prstGeom>
          <a:noFill/>
          <a:ln/>
        </p:spPr>
        <p:txBody>
          <a:bodyPr wrap="square" lIns="0" tIns="0" rIns="0" bIns="0" rtlCol="0" anchor="t">
            <a:noAutofit/>
          </a:bodyPr>
          <a:lstStyle/>
          <a:p>
            <a:pPr marL="193040" indent="-193040" algn="l">
              <a:lnSpc>
                <a:spcPct val="133000"/>
              </a:lnSpc>
              <a:buSzPct val="100000"/>
              <a:buChar char="•"/>
            </a:pPr>
            <a:r>
              <a:rPr lang="en-US" sz="1200" dirty="0">
                <a:solidFill>
                  <a:srgbClr val="101113"/>
                </a:solidFill>
                <a:latin typeface="Oxygen" pitchFamily="34" charset="0"/>
                <a:ea typeface="Oxygen" pitchFamily="34" charset="-122"/>
                <a:cs typeface="Oxygen" pitchFamily="34" charset="-120"/>
              </a:rPr>
              <a:t>Book talk embedded in every class, every day</a:t>
            </a:r>
            <a:endParaRPr lang="en-US" sz="1200" dirty="0"/>
          </a:p>
          <a:p>
            <a:pPr marL="193040" indent="-193040" algn="l">
              <a:lnSpc>
                <a:spcPct val="133000"/>
              </a:lnSpc>
              <a:buSzPct val="100000"/>
              <a:buChar char="•"/>
            </a:pPr>
            <a:r>
              <a:rPr lang="en-US" sz="1200" dirty="0">
                <a:solidFill>
                  <a:srgbClr val="101113"/>
                </a:solidFill>
                <a:latin typeface="Oxygen" pitchFamily="34" charset="0"/>
                <a:ea typeface="Oxygen" pitchFamily="34" charset="-122"/>
                <a:cs typeface="Oxygen" pitchFamily="34" charset="-120"/>
              </a:rPr>
              <a:t>A well-organised library system supporting independent access</a:t>
            </a:r>
            <a:endParaRPr lang="en-US" sz="1200" dirty="0"/>
          </a:p>
          <a:p>
            <a:pPr marL="193040" indent="-193040" algn="l">
              <a:lnSpc>
                <a:spcPct val="133000"/>
              </a:lnSpc>
              <a:buSzPct val="100000"/>
              <a:buChar char="•"/>
            </a:pPr>
            <a:r>
              <a:rPr lang="en-US" sz="1200" dirty="0">
                <a:solidFill>
                  <a:srgbClr val="101113"/>
                </a:solidFill>
                <a:latin typeface="Oxygen" pitchFamily="34" charset="0"/>
                <a:ea typeface="Oxygen" pitchFamily="34" charset="-122"/>
                <a:cs typeface="Oxygen" pitchFamily="34" charset="-120"/>
              </a:rPr>
              <a:t>Pupil-led recommendations and written reviews shared widely</a:t>
            </a:r>
            <a:endParaRPr lang="en-US" sz="1200" dirty="0"/>
          </a:p>
          <a:p>
            <a:pPr marL="193040" indent="-193040" algn="l">
              <a:lnSpc>
                <a:spcPct val="133000"/>
              </a:lnSpc>
              <a:buSzPct val="100000"/>
              <a:buChar char="•"/>
            </a:pPr>
            <a:r>
              <a:rPr lang="en-US" sz="1200" dirty="0">
                <a:solidFill>
                  <a:srgbClr val="101113"/>
                </a:solidFill>
                <a:latin typeface="Oxygen" pitchFamily="34" charset="0"/>
                <a:ea typeface="Oxygen" pitchFamily="34" charset="-122"/>
                <a:cs typeface="Oxygen" pitchFamily="34" charset="-120"/>
              </a:rPr>
              <a:t>Thriving book clubs bringing readers together</a:t>
            </a:r>
            <a:endParaRPr lang="en-US" sz="1200" dirty="0"/>
          </a:p>
          <a:p>
            <a:pPr marL="193040" indent="-193040" algn="l">
              <a:lnSpc>
                <a:spcPct val="133000"/>
              </a:lnSpc>
              <a:buSzPct val="100000"/>
              <a:buChar char="•"/>
            </a:pPr>
            <a:r>
              <a:rPr lang="en-US" sz="1200" dirty="0">
                <a:solidFill>
                  <a:srgbClr val="101113"/>
                </a:solidFill>
                <a:latin typeface="Oxygen" pitchFamily="34" charset="0"/>
                <a:ea typeface="Oxygen" pitchFamily="34" charset="-122"/>
                <a:cs typeface="Oxygen" pitchFamily="34" charset="-120"/>
              </a:rPr>
              <a:t>Shadowing prestigious book awards to build critical voice</a:t>
            </a:r>
            <a:endParaRPr lang="en-US" sz="1200" dirty="0"/>
          </a:p>
        </p:txBody>
      </p:sp>
      <p:sp>
        <p:nvSpPr>
          <p:cNvPr id="8" name="Text 6"/>
          <p:cNvSpPr/>
          <p:nvPr/>
        </p:nvSpPr>
        <p:spPr>
          <a:xfrm>
            <a:off x="496119" y="3555355"/>
            <a:ext cx="8151763" cy="396925"/>
          </a:xfrm>
          <a:prstGeom prst="rect">
            <a:avLst/>
          </a:prstGeom>
          <a:noFill/>
          <a:ln/>
        </p:spPr>
        <p:txBody>
          <a:bodyPr wrap="square" lIns="0" tIns="0" rIns="0" bIns="0" rtlCol="0" anchor="t">
            <a:noAutofit/>
          </a:bodyPr>
          <a:lstStyle/>
          <a:p>
            <a:pPr marL="0" indent="0" algn="l">
              <a:lnSpc>
                <a:spcPct val="133000"/>
              </a:lnSpc>
              <a:buNone/>
            </a:pPr>
            <a:r>
              <a:rPr lang="en-US" sz="1400" dirty="0">
                <a:solidFill>
                  <a:srgbClr val="101113"/>
                </a:solidFill>
                <a:latin typeface="Oxygen" pitchFamily="34" charset="0"/>
                <a:ea typeface="Oxygen" pitchFamily="34" charset="-122"/>
                <a:cs typeface="Oxygen" pitchFamily="34" charset="-120"/>
              </a:rPr>
              <a:t>This is what it means to </a:t>
            </a:r>
            <a:r>
              <a:rPr lang="en-US" sz="1400" b="1" dirty="0">
                <a:solidFill>
                  <a:srgbClr val="101113"/>
                </a:solidFill>
                <a:latin typeface="Oxygen Bold" pitchFamily="34" charset="0"/>
                <a:ea typeface="Oxygen Bold" pitchFamily="34" charset="-122"/>
                <a:cs typeface="Oxygen Bold" pitchFamily="34" charset="-120"/>
              </a:rPr>
              <a:t>thrive on difference</a:t>
            </a:r>
            <a:r>
              <a:rPr lang="en-US" sz="1400" dirty="0">
                <a:solidFill>
                  <a:srgbClr val="101113"/>
                </a:solidFill>
                <a:latin typeface="Oxygen" pitchFamily="34" charset="0"/>
                <a:ea typeface="Oxygen" pitchFamily="34" charset="-122"/>
                <a:cs typeface="Oxygen" pitchFamily="34" charset="-120"/>
              </a:rPr>
              <a:t> — offering a rich variety of texts and reading experiences so that every child finds something that speaks to them.</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496119" y="249587"/>
            <a:ext cx="8151763" cy="387548"/>
          </a:xfrm>
          <a:prstGeom prst="rect">
            <a:avLst/>
          </a:prstGeom>
          <a:noFill/>
          <a:ln/>
        </p:spPr>
        <p:txBody>
          <a:bodyPr wrap="none" lIns="0" tIns="0" rIns="0" bIns="0" rtlCol="0" anchor="t"/>
          <a:lstStyle/>
          <a:p>
            <a:pPr marL="0" indent="0" algn="l">
              <a:lnSpc>
                <a:spcPct val="104000"/>
              </a:lnSpc>
              <a:buNone/>
            </a:pPr>
            <a:r>
              <a:rPr lang="en-US" sz="2400" b="1" dirty="0">
                <a:solidFill>
                  <a:srgbClr val="101113"/>
                </a:solidFill>
                <a:latin typeface="Oxygen Bold" pitchFamily="34" charset="0"/>
                <a:ea typeface="Oxygen Bold" pitchFamily="34" charset="-122"/>
                <a:cs typeface="Oxygen Bold" pitchFamily="34" charset="-120"/>
              </a:rPr>
              <a:t>Choice, Diversity &amp; Finding Yourself in a Book</a:t>
            </a:r>
            <a:endParaRPr lang="en-US" sz="2400" dirty="0"/>
          </a:p>
        </p:txBody>
      </p:sp>
      <p:sp>
        <p:nvSpPr>
          <p:cNvPr id="3" name="Text 1"/>
          <p:cNvSpPr/>
          <p:nvPr/>
        </p:nvSpPr>
        <p:spPr>
          <a:xfrm>
            <a:off x="496119" y="877901"/>
            <a:ext cx="8151763" cy="396925"/>
          </a:xfrm>
          <a:prstGeom prst="rect">
            <a:avLst/>
          </a:prstGeom>
          <a:noFill/>
          <a:ln/>
        </p:spPr>
        <p:txBody>
          <a:bodyPr wrap="square" lIns="0" tIns="0" rIns="0" bIns="0" rtlCol="0" anchor="t">
            <a:noAutofit/>
          </a:bodyPr>
          <a:lstStyle/>
          <a:p>
            <a:pPr marL="0" indent="0" algn="l">
              <a:lnSpc>
                <a:spcPct val="133000"/>
              </a:lnSpc>
              <a:buNone/>
            </a:pPr>
            <a:r>
              <a:rPr lang="en-US" sz="1400" dirty="0">
                <a:solidFill>
                  <a:srgbClr val="101113"/>
                </a:solidFill>
                <a:latin typeface="Oxygen" pitchFamily="34" charset="0"/>
                <a:ea typeface="Oxygen" pitchFamily="34" charset="-122"/>
                <a:cs typeface="Oxygen" pitchFamily="34" charset="-120"/>
              </a:rPr>
              <a:t>One of the things we are most proud of this year is the deliberate, thoughtful work to make our book collection more diverse. We believe passionately that every child should be able to find themselves — their culture, their family, their story — somewhere on our shelves.</a:t>
            </a:r>
            <a:endParaRPr lang="en-US" sz="1400" dirty="0"/>
          </a:p>
        </p:txBody>
      </p:sp>
      <p:pic>
        <p:nvPicPr>
          <p:cNvPr id="4"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6119" y="2488406"/>
            <a:ext cx="4013895" cy="1981994"/>
          </a:xfrm>
          <a:prstGeom prst="rect">
            <a:avLst/>
          </a:prstGeom>
        </p:spPr>
      </p:pic>
      <p:sp>
        <p:nvSpPr>
          <p:cNvPr id="5" name="Text 2"/>
          <p:cNvSpPr/>
          <p:nvPr/>
        </p:nvSpPr>
        <p:spPr>
          <a:xfrm>
            <a:off x="691530" y="2626668"/>
            <a:ext cx="3680222" cy="193849"/>
          </a:xfrm>
          <a:prstGeom prst="rect">
            <a:avLst/>
          </a:prstGeom>
          <a:noFill/>
          <a:ln/>
        </p:spPr>
        <p:txBody>
          <a:bodyPr wrap="none" lIns="0" tIns="0" rIns="0" bIns="0" rtlCol="0" anchor="t"/>
          <a:lstStyle/>
          <a:p>
            <a:pPr marL="0" indent="0" algn="l">
              <a:lnSpc>
                <a:spcPct val="104000"/>
              </a:lnSpc>
              <a:buNone/>
            </a:pPr>
            <a:r>
              <a:rPr lang="en-US" sz="1600" b="1" dirty="0">
                <a:solidFill>
                  <a:srgbClr val="101113"/>
                </a:solidFill>
                <a:latin typeface="Oxygen Bold" pitchFamily="34" charset="0"/>
                <a:ea typeface="Oxygen Bold" pitchFamily="34" charset="-122"/>
                <a:cs typeface="Oxygen Bold" pitchFamily="34" charset="-120"/>
              </a:rPr>
              <a:t>Choice-Led Reading</a:t>
            </a:r>
            <a:endParaRPr lang="en-US" sz="1600" dirty="0"/>
          </a:p>
        </p:txBody>
      </p:sp>
      <p:sp>
        <p:nvSpPr>
          <p:cNvPr id="6" name="Text 3"/>
          <p:cNvSpPr/>
          <p:nvPr/>
        </p:nvSpPr>
        <p:spPr>
          <a:xfrm>
            <a:off x="691530" y="2894930"/>
            <a:ext cx="3680222" cy="793849"/>
          </a:xfrm>
          <a:prstGeom prst="rect">
            <a:avLst/>
          </a:prstGeom>
          <a:noFill/>
          <a:ln/>
        </p:spPr>
        <p:txBody>
          <a:bodyPr wrap="square" lIns="0" tIns="0" rIns="0" bIns="0" rtlCol="0" anchor="t">
            <a:noAutofit/>
          </a:bodyPr>
          <a:lstStyle/>
          <a:p>
            <a:pPr marL="0" indent="0" algn="l">
              <a:lnSpc>
                <a:spcPct val="133000"/>
              </a:lnSpc>
              <a:buNone/>
            </a:pPr>
            <a:r>
              <a:rPr lang="en-US" sz="1400" dirty="0">
                <a:solidFill>
                  <a:srgbClr val="101113"/>
                </a:solidFill>
                <a:latin typeface="Oxygen" pitchFamily="34" charset="0"/>
                <a:ea typeface="Oxygen" pitchFamily="34" charset="-122"/>
                <a:cs typeface="Oxygen" pitchFamily="34" charset="-120"/>
              </a:rPr>
              <a:t>Across all aspects of children's reading, we champion pupil agency. Children are trusted to choose what they read, when they browse, and what they recommend — building intrinsic motivation from the very start.</a:t>
            </a:r>
            <a:endParaRPr lang="en-US" sz="1400" dirty="0"/>
          </a:p>
        </p:txBody>
      </p:sp>
      <p:pic>
        <p:nvPicPr>
          <p:cNvPr id="7" name="Image 1"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33987" y="2488406"/>
            <a:ext cx="4013895" cy="1981994"/>
          </a:xfrm>
          <a:prstGeom prst="rect">
            <a:avLst/>
          </a:prstGeom>
        </p:spPr>
      </p:pic>
      <p:sp>
        <p:nvSpPr>
          <p:cNvPr id="8" name="Text 4"/>
          <p:cNvSpPr/>
          <p:nvPr/>
        </p:nvSpPr>
        <p:spPr>
          <a:xfrm>
            <a:off x="4829398" y="2626668"/>
            <a:ext cx="3680222" cy="193849"/>
          </a:xfrm>
          <a:prstGeom prst="rect">
            <a:avLst/>
          </a:prstGeom>
          <a:noFill/>
          <a:ln/>
        </p:spPr>
        <p:txBody>
          <a:bodyPr wrap="none" lIns="0" tIns="0" rIns="0" bIns="0" rtlCol="0" anchor="t"/>
          <a:lstStyle/>
          <a:p>
            <a:pPr marL="0" indent="0" algn="l">
              <a:lnSpc>
                <a:spcPct val="104000"/>
              </a:lnSpc>
              <a:buNone/>
            </a:pPr>
            <a:r>
              <a:rPr lang="en-US" sz="1600" b="1" dirty="0">
                <a:solidFill>
                  <a:srgbClr val="101113"/>
                </a:solidFill>
                <a:latin typeface="Oxygen Bold" pitchFamily="34" charset="0"/>
                <a:ea typeface="Oxygen Bold" pitchFamily="34" charset="-122"/>
                <a:cs typeface="Oxygen Bold" pitchFamily="34" charset="-120"/>
              </a:rPr>
              <a:t>Diverse &amp; Representative Books</a:t>
            </a:r>
            <a:endParaRPr lang="en-US" sz="1600" dirty="0"/>
          </a:p>
        </p:txBody>
      </p:sp>
      <p:sp>
        <p:nvSpPr>
          <p:cNvPr id="9" name="Text 5"/>
          <p:cNvSpPr/>
          <p:nvPr/>
        </p:nvSpPr>
        <p:spPr>
          <a:xfrm>
            <a:off x="4829398" y="2894930"/>
            <a:ext cx="3680222" cy="595387"/>
          </a:xfrm>
          <a:prstGeom prst="rect">
            <a:avLst/>
          </a:prstGeom>
          <a:noFill/>
          <a:ln/>
        </p:spPr>
        <p:txBody>
          <a:bodyPr wrap="square" lIns="0" tIns="0" rIns="0" bIns="0" rtlCol="0" anchor="t">
            <a:noAutofit/>
          </a:bodyPr>
          <a:lstStyle/>
          <a:p>
            <a:pPr marL="0" indent="0" algn="l">
              <a:lnSpc>
                <a:spcPct val="133000"/>
              </a:lnSpc>
              <a:buNone/>
            </a:pPr>
            <a:r>
              <a:rPr lang="en-US" sz="1400" dirty="0">
                <a:solidFill>
                  <a:srgbClr val="101113"/>
                </a:solidFill>
                <a:latin typeface="Oxygen" pitchFamily="34" charset="0"/>
                <a:ea typeface="Oxygen" pitchFamily="34" charset="-122"/>
                <a:cs typeface="Oxygen" pitchFamily="34" charset="-120"/>
              </a:rPr>
              <a:t>We've worked hard to ensure our collection reflects the full breadth of our school community and the wider world — so no child feels invisible in our library.</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496119" y="211045"/>
            <a:ext cx="8151763" cy="248320"/>
          </a:xfrm>
          <a:prstGeom prst="rect">
            <a:avLst/>
          </a:prstGeom>
          <a:noFill/>
          <a:ln/>
        </p:spPr>
        <p:txBody>
          <a:bodyPr wrap="none" lIns="0" tIns="0" rIns="0" bIns="0" rtlCol="0" anchor="t"/>
          <a:lstStyle/>
          <a:p>
            <a:pPr marL="0" indent="0" algn="l">
              <a:lnSpc>
                <a:spcPct val="104000"/>
              </a:lnSpc>
              <a:buNone/>
            </a:pPr>
            <a:r>
              <a:rPr lang="en-US" sz="1550" b="1" dirty="0">
                <a:solidFill>
                  <a:srgbClr val="101113"/>
                </a:solidFill>
                <a:latin typeface="Oxygen Bold" pitchFamily="34" charset="0"/>
                <a:ea typeface="Oxygen Bold" pitchFamily="34" charset="-122"/>
                <a:cs typeface="Oxygen Bold" pitchFamily="34" charset="-120"/>
              </a:rPr>
              <a:t>Driving Reading for Pleasure — From First to Last</a:t>
            </a:r>
            <a:endParaRPr lang="en-US" sz="1550" dirty="0"/>
          </a:p>
        </p:txBody>
      </p:sp>
      <p:sp>
        <p:nvSpPr>
          <p:cNvPr id="3" name="Text 1"/>
          <p:cNvSpPr/>
          <p:nvPr/>
        </p:nvSpPr>
        <p:spPr>
          <a:xfrm>
            <a:off x="496119" y="553906"/>
            <a:ext cx="8151763" cy="208508"/>
          </a:xfrm>
          <a:prstGeom prst="rect">
            <a:avLst/>
          </a:prstGeom>
          <a:noFill/>
          <a:ln/>
        </p:spPr>
        <p:txBody>
          <a:bodyPr wrap="square" lIns="0" tIns="0" rIns="0" bIns="0" rtlCol="0" anchor="t">
            <a:noAutofit/>
          </a:bodyPr>
          <a:lstStyle/>
          <a:p>
            <a:pPr marL="0" indent="0" algn="l">
              <a:lnSpc>
                <a:spcPct val="109000"/>
              </a:lnSpc>
              <a:buNone/>
            </a:pPr>
            <a:r>
              <a:rPr lang="en-US" sz="1100" dirty="0">
                <a:solidFill>
                  <a:srgbClr val="101113"/>
                </a:solidFill>
                <a:latin typeface="Oxygen" pitchFamily="34" charset="0"/>
                <a:ea typeface="Oxygen" pitchFamily="34" charset="-122"/>
                <a:cs typeface="Oxygen" pitchFamily="34" charset="-120"/>
              </a:rPr>
              <a:t>Reading for Pleasure is championed by those of us working in the first and last year groups of the school. This is no coincidence — it means that the reading culture we nurture in the earliest days of school life carries right through to the final year, creating a continuous, coherent thread of reading passion.</a:t>
            </a:r>
            <a:endParaRPr lang="en-US" sz="1100" dirty="0"/>
          </a:p>
        </p:txBody>
      </p:sp>
      <p:pic>
        <p:nvPicPr>
          <p:cNvPr id="4" name="Image 0" descr="preencoded.png"/>
          <p:cNvPicPr>
            <a:picLocks noChangeAspect="1"/>
          </p:cNvPicPr>
          <p:nvPr/>
        </p:nvPicPr>
        <p:blipFill>
          <a:blip r:embed="rId3"/>
          <a:stretch>
            <a:fillRect/>
          </a:stretch>
        </p:blipFill>
        <p:spPr>
          <a:xfrm>
            <a:off x="496119" y="964778"/>
            <a:ext cx="8151763" cy="3668241"/>
          </a:xfrm>
          <a:prstGeom prst="rect">
            <a:avLst/>
          </a:prstGeom>
        </p:spPr>
      </p:pic>
      <p:sp>
        <p:nvSpPr>
          <p:cNvPr id="5" name="Text 2"/>
          <p:cNvSpPr/>
          <p:nvPr/>
        </p:nvSpPr>
        <p:spPr>
          <a:xfrm>
            <a:off x="2053268" y="1148852"/>
            <a:ext cx="1426538" cy="220447"/>
          </a:xfrm>
          <a:prstGeom prst="rect">
            <a:avLst/>
          </a:prstGeom>
          <a:noFill/>
          <a:ln/>
        </p:spPr>
        <p:txBody>
          <a:bodyPr wrap="none" lIns="0" tIns="0" rIns="0" bIns="0" rtlCol="0" anchor="t"/>
          <a:lstStyle/>
          <a:p>
            <a:pPr marL="0" indent="0" algn="ctr">
              <a:lnSpc>
                <a:spcPct val="104000"/>
              </a:lnSpc>
              <a:buNone/>
            </a:pPr>
            <a:r>
              <a:rPr lang="en-US" sz="1350" b="1" dirty="0">
                <a:solidFill>
                  <a:srgbClr val="101113"/>
                </a:solidFill>
                <a:latin typeface="Oxygen Bold" pitchFamily="34" charset="0"/>
                <a:ea typeface="Oxygen Bold" pitchFamily="34" charset="-122"/>
                <a:cs typeface="Oxygen Bold" pitchFamily="34" charset="-120"/>
              </a:rPr>
              <a:t>Early Years</a:t>
            </a:r>
            <a:endParaRPr lang="en-US" sz="1350" dirty="0"/>
          </a:p>
        </p:txBody>
      </p:sp>
      <p:sp>
        <p:nvSpPr>
          <p:cNvPr id="6" name="Text 3"/>
          <p:cNvSpPr/>
          <p:nvPr/>
        </p:nvSpPr>
        <p:spPr>
          <a:xfrm>
            <a:off x="2053268" y="1432004"/>
            <a:ext cx="1426538" cy="289276"/>
          </a:xfrm>
          <a:prstGeom prst="rect">
            <a:avLst/>
          </a:prstGeom>
          <a:noFill/>
          <a:ln/>
        </p:spPr>
        <p:txBody>
          <a:bodyPr wrap="square" lIns="0" tIns="0" rIns="0" bIns="0" rtlCol="0" anchor="t">
            <a:normAutofit/>
          </a:bodyPr>
          <a:lstStyle/>
          <a:p>
            <a:pPr marL="0" indent="0" algn="ctr">
              <a:lnSpc>
                <a:spcPct val="85000"/>
              </a:lnSpc>
              <a:buNone/>
            </a:pPr>
            <a:r>
              <a:rPr lang="en-US" sz="1100" dirty="0">
                <a:solidFill>
                  <a:srgbClr val="101113"/>
                </a:solidFill>
                <a:latin typeface="Oxygen" pitchFamily="34" charset="0"/>
                <a:ea typeface="Oxygen" pitchFamily="34" charset="-122"/>
                <a:cs typeface="Oxygen" pitchFamily="34" charset="-120"/>
              </a:rPr>
              <a:t>Plant the seed of reading identity</a:t>
            </a:r>
            <a:endParaRPr lang="en-US" sz="1100" dirty="0"/>
          </a:p>
        </p:txBody>
      </p:sp>
      <p:sp>
        <p:nvSpPr>
          <p:cNvPr id="7" name="Text 4"/>
          <p:cNvSpPr/>
          <p:nvPr/>
        </p:nvSpPr>
        <p:spPr>
          <a:xfrm>
            <a:off x="3856036" y="3900033"/>
            <a:ext cx="1434377" cy="220447"/>
          </a:xfrm>
          <a:prstGeom prst="rect">
            <a:avLst/>
          </a:prstGeom>
          <a:noFill/>
          <a:ln/>
        </p:spPr>
        <p:txBody>
          <a:bodyPr wrap="none" lIns="0" tIns="0" rIns="0" bIns="0" rtlCol="0" anchor="t"/>
          <a:lstStyle/>
          <a:p>
            <a:pPr marL="0" indent="0" algn="ctr">
              <a:lnSpc>
                <a:spcPct val="104000"/>
              </a:lnSpc>
              <a:buNone/>
            </a:pPr>
            <a:r>
              <a:rPr lang="en-US" sz="1350" b="1" dirty="0">
                <a:solidFill>
                  <a:srgbClr val="101113"/>
                </a:solidFill>
                <a:latin typeface="Oxygen Bold" pitchFamily="34" charset="0"/>
                <a:ea typeface="Oxygen Bold" pitchFamily="34" charset="-122"/>
                <a:cs typeface="Oxygen Bold" pitchFamily="34" charset="-120"/>
              </a:rPr>
              <a:t>Through School</a:t>
            </a:r>
            <a:endParaRPr lang="en-US" sz="1350" dirty="0"/>
          </a:p>
        </p:txBody>
      </p:sp>
      <p:sp>
        <p:nvSpPr>
          <p:cNvPr id="8" name="Text 5"/>
          <p:cNvSpPr/>
          <p:nvPr/>
        </p:nvSpPr>
        <p:spPr>
          <a:xfrm>
            <a:off x="3856036" y="4183185"/>
            <a:ext cx="1434377" cy="289276"/>
          </a:xfrm>
          <a:prstGeom prst="rect">
            <a:avLst/>
          </a:prstGeom>
          <a:noFill/>
          <a:ln/>
        </p:spPr>
        <p:txBody>
          <a:bodyPr wrap="square" lIns="0" tIns="0" rIns="0" bIns="0" rtlCol="0" anchor="t">
            <a:normAutofit/>
          </a:bodyPr>
          <a:lstStyle/>
          <a:p>
            <a:pPr marL="0" indent="0" algn="ctr">
              <a:lnSpc>
                <a:spcPct val="85000"/>
              </a:lnSpc>
              <a:buNone/>
            </a:pPr>
            <a:r>
              <a:rPr lang="en-US" sz="1100" dirty="0">
                <a:solidFill>
                  <a:srgbClr val="101113"/>
                </a:solidFill>
                <a:latin typeface="Oxygen" pitchFamily="34" charset="0"/>
                <a:ea typeface="Oxygen" pitchFamily="34" charset="-122"/>
                <a:cs typeface="Oxygen" pitchFamily="34" charset="-120"/>
              </a:rPr>
              <a:t>Nurture a book-rich culture</a:t>
            </a:r>
            <a:endParaRPr lang="en-US" sz="1100" dirty="0"/>
          </a:p>
        </p:txBody>
      </p:sp>
      <p:sp>
        <p:nvSpPr>
          <p:cNvPr id="9" name="Text 6"/>
          <p:cNvSpPr/>
          <p:nvPr/>
        </p:nvSpPr>
        <p:spPr>
          <a:xfrm>
            <a:off x="5603938" y="1121418"/>
            <a:ext cx="1426539" cy="220447"/>
          </a:xfrm>
          <a:prstGeom prst="rect">
            <a:avLst/>
          </a:prstGeom>
          <a:noFill/>
          <a:ln/>
        </p:spPr>
        <p:txBody>
          <a:bodyPr wrap="none" lIns="0" tIns="0" rIns="0" bIns="0" rtlCol="0" anchor="t"/>
          <a:lstStyle/>
          <a:p>
            <a:pPr marL="0" indent="0" algn="ctr">
              <a:lnSpc>
                <a:spcPct val="104000"/>
              </a:lnSpc>
              <a:buNone/>
            </a:pPr>
            <a:r>
              <a:rPr lang="en-US" sz="1350" b="1" dirty="0">
                <a:solidFill>
                  <a:srgbClr val="101113"/>
                </a:solidFill>
                <a:latin typeface="Oxygen Bold" pitchFamily="34" charset="0"/>
                <a:ea typeface="Oxygen Bold" pitchFamily="34" charset="-122"/>
                <a:cs typeface="Oxygen Bold" pitchFamily="34" charset="-120"/>
              </a:rPr>
              <a:t>Final Year</a:t>
            </a:r>
            <a:endParaRPr lang="en-US" sz="1350" dirty="0"/>
          </a:p>
        </p:txBody>
      </p:sp>
      <p:sp>
        <p:nvSpPr>
          <p:cNvPr id="10" name="Text 7"/>
          <p:cNvSpPr/>
          <p:nvPr/>
        </p:nvSpPr>
        <p:spPr>
          <a:xfrm>
            <a:off x="5603938" y="1404570"/>
            <a:ext cx="1426539" cy="289276"/>
          </a:xfrm>
          <a:prstGeom prst="rect">
            <a:avLst/>
          </a:prstGeom>
          <a:noFill/>
          <a:ln/>
        </p:spPr>
        <p:txBody>
          <a:bodyPr wrap="square" lIns="0" tIns="0" rIns="0" bIns="0" rtlCol="0" anchor="t">
            <a:normAutofit/>
          </a:bodyPr>
          <a:lstStyle/>
          <a:p>
            <a:pPr marL="0" indent="0" algn="ctr">
              <a:lnSpc>
                <a:spcPct val="85000"/>
              </a:lnSpc>
              <a:buNone/>
            </a:pPr>
            <a:r>
              <a:rPr lang="en-US" sz="1100" dirty="0">
                <a:solidFill>
                  <a:srgbClr val="101113"/>
                </a:solidFill>
                <a:latin typeface="Oxygen" pitchFamily="34" charset="0"/>
                <a:ea typeface="Oxygen" pitchFamily="34" charset="-122"/>
                <a:cs typeface="Oxygen" pitchFamily="34" charset="-120"/>
              </a:rPr>
              <a:t>Confident, lifelong readers</a:t>
            </a:r>
            <a:endParaRPr lang="en-US" sz="1100" dirty="0"/>
          </a:p>
        </p:txBody>
      </p:sp>
      <p:sp>
        <p:nvSpPr>
          <p:cNvPr id="11" name="Text 8"/>
          <p:cNvSpPr/>
          <p:nvPr/>
        </p:nvSpPr>
        <p:spPr>
          <a:xfrm>
            <a:off x="38923" y="4690244"/>
            <a:ext cx="8608963" cy="104254"/>
          </a:xfrm>
          <a:prstGeom prst="rect">
            <a:avLst/>
          </a:prstGeom>
          <a:noFill/>
          <a:ln/>
        </p:spPr>
        <p:txBody>
          <a:bodyPr wrap="none" lIns="0" tIns="0" rIns="0" bIns="0" rtlCol="0" anchor="t"/>
          <a:lstStyle/>
          <a:p>
            <a:pPr marL="0" indent="0" algn="l">
              <a:lnSpc>
                <a:spcPct val="109000"/>
              </a:lnSpc>
              <a:buNone/>
            </a:pPr>
            <a:r>
              <a:rPr lang="en-US" sz="1200" dirty="0">
                <a:solidFill>
                  <a:srgbClr val="101113"/>
                </a:solidFill>
                <a:latin typeface="Oxygen" pitchFamily="34" charset="0"/>
                <a:ea typeface="Oxygen" pitchFamily="34" charset="-122"/>
                <a:cs typeface="Oxygen" pitchFamily="34" charset="-120"/>
              </a:rPr>
              <a:t>We are </a:t>
            </a:r>
            <a:r>
              <a:rPr lang="en-US" sz="1200" b="1" dirty="0">
                <a:solidFill>
                  <a:srgbClr val="101113"/>
                </a:solidFill>
                <a:latin typeface="Oxygen Bold" pitchFamily="34" charset="0"/>
                <a:ea typeface="Oxygen Bold" pitchFamily="34" charset="-122"/>
                <a:cs typeface="Oxygen Bold" pitchFamily="34" charset="-120"/>
              </a:rPr>
              <a:t>inspired to grow</a:t>
            </a:r>
            <a:r>
              <a:rPr lang="en-US" sz="1200" dirty="0">
                <a:solidFill>
                  <a:srgbClr val="101113"/>
                </a:solidFill>
                <a:latin typeface="Oxygen" pitchFamily="34" charset="0"/>
                <a:ea typeface="Oxygen" pitchFamily="34" charset="-122"/>
                <a:cs typeface="Oxygen" pitchFamily="34" charset="-120"/>
              </a:rPr>
              <a:t> — and ensuring reading for pleasure permeates every year group is how we grow our readers, year on year.</a:t>
            </a:r>
            <a:endParaRPr lang="en-US" sz="1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496119" y="252428"/>
            <a:ext cx="8151763" cy="387548"/>
          </a:xfrm>
          <a:prstGeom prst="rect">
            <a:avLst/>
          </a:prstGeom>
          <a:noFill/>
          <a:ln/>
        </p:spPr>
        <p:txBody>
          <a:bodyPr wrap="none" lIns="0" tIns="0" rIns="0" bIns="0" rtlCol="0" anchor="t"/>
          <a:lstStyle/>
          <a:p>
            <a:pPr marL="0" indent="0" algn="l">
              <a:lnSpc>
                <a:spcPct val="104000"/>
              </a:lnSpc>
              <a:buNone/>
            </a:pPr>
            <a:r>
              <a:rPr lang="en-US" sz="2400" b="1" dirty="0">
                <a:solidFill>
                  <a:srgbClr val="101113"/>
                </a:solidFill>
                <a:latin typeface="Oxygen Bold" pitchFamily="34" charset="0"/>
                <a:ea typeface="Oxygen Bold" pitchFamily="34" charset="-122"/>
                <a:cs typeface="Oxygen Bold" pitchFamily="34" charset="-120"/>
              </a:rPr>
              <a:t>Research-Informed Practice</a:t>
            </a:r>
            <a:endParaRPr lang="en-US" sz="2400" dirty="0"/>
          </a:p>
        </p:txBody>
      </p:sp>
      <p:sp>
        <p:nvSpPr>
          <p:cNvPr id="3" name="Text 1"/>
          <p:cNvSpPr/>
          <p:nvPr/>
        </p:nvSpPr>
        <p:spPr>
          <a:xfrm>
            <a:off x="496119" y="826617"/>
            <a:ext cx="4347270" cy="193849"/>
          </a:xfrm>
          <a:prstGeom prst="rect">
            <a:avLst/>
          </a:prstGeom>
          <a:noFill/>
          <a:ln/>
        </p:spPr>
        <p:txBody>
          <a:bodyPr wrap="none" lIns="0" tIns="0" rIns="0" bIns="0" rtlCol="0" anchor="t"/>
          <a:lstStyle/>
          <a:p>
            <a:pPr marL="0" indent="0" algn="l">
              <a:lnSpc>
                <a:spcPct val="104000"/>
              </a:lnSpc>
              <a:buNone/>
            </a:pPr>
            <a:r>
              <a:rPr lang="en-US" sz="1400" b="1" dirty="0">
                <a:solidFill>
                  <a:srgbClr val="101113"/>
                </a:solidFill>
                <a:latin typeface="Oxygen Bold" pitchFamily="34" charset="0"/>
                <a:ea typeface="Oxygen Bold" pitchFamily="34" charset="-122"/>
                <a:cs typeface="Oxygen Bold" pitchFamily="34" charset="-120"/>
              </a:rPr>
              <a:t>Using Evidence to Drive Decisions</a:t>
            </a:r>
            <a:endParaRPr lang="en-US" sz="1400" dirty="0"/>
          </a:p>
        </p:txBody>
      </p:sp>
      <p:sp>
        <p:nvSpPr>
          <p:cNvPr id="4" name="Text 2"/>
          <p:cNvSpPr/>
          <p:nvPr/>
        </p:nvSpPr>
        <p:spPr>
          <a:xfrm>
            <a:off x="496119" y="1325864"/>
            <a:ext cx="4347270" cy="1500857"/>
          </a:xfrm>
          <a:prstGeom prst="rect">
            <a:avLst/>
          </a:prstGeom>
          <a:noFill/>
          <a:ln/>
        </p:spPr>
        <p:txBody>
          <a:bodyPr wrap="square" lIns="0" tIns="0" rIns="0" bIns="0" rtlCol="0" anchor="t">
            <a:noAutofit/>
          </a:bodyPr>
          <a:lstStyle/>
          <a:p>
            <a:pPr marL="0" indent="0" algn="l">
              <a:lnSpc>
                <a:spcPct val="133000"/>
              </a:lnSpc>
              <a:spcAft>
                <a:spcPts val="850"/>
              </a:spcAft>
              <a:buNone/>
            </a:pPr>
            <a:r>
              <a:rPr lang="en-US" sz="1200" dirty="0">
                <a:solidFill>
                  <a:srgbClr val="101113"/>
                </a:solidFill>
                <a:latin typeface="Oxygen" pitchFamily="34" charset="0"/>
                <a:ea typeface="Oxygen" pitchFamily="34" charset="-122"/>
                <a:cs typeface="Oxygen" pitchFamily="34" charset="-120"/>
              </a:rPr>
              <a:t>Our approach to reading for pleasure is not built on instinct alone. We actively seek out the latest research, share it with colleagues, and use it to explain the rationale behind every reading decision we make — from curriculum text choices to library organisation and beyond.</a:t>
            </a:r>
            <a:endParaRPr lang="en-US" sz="1200" dirty="0"/>
          </a:p>
          <a:p>
            <a:pPr marL="0" indent="0" algn="l">
              <a:lnSpc>
                <a:spcPct val="133000"/>
              </a:lnSpc>
              <a:buNone/>
            </a:pPr>
            <a:r>
              <a:rPr lang="en-US" sz="1200" dirty="0">
                <a:solidFill>
                  <a:srgbClr val="101113"/>
                </a:solidFill>
                <a:latin typeface="Oxygen" pitchFamily="34" charset="0"/>
                <a:ea typeface="Oxygen" pitchFamily="34" charset="-122"/>
                <a:cs typeface="Oxygen" pitchFamily="34" charset="-120"/>
              </a:rPr>
              <a:t>Sharing research with staff builds understanding, trust, and shared ownership of our reading culture. When everyone understands </a:t>
            </a:r>
            <a:r>
              <a:rPr lang="en-US" sz="1200" i="1" dirty="0">
                <a:solidFill>
                  <a:srgbClr val="101113"/>
                </a:solidFill>
                <a:latin typeface="Oxygen" pitchFamily="34" charset="0"/>
                <a:ea typeface="Oxygen" pitchFamily="34" charset="-122"/>
                <a:cs typeface="Oxygen" pitchFamily="34" charset="-120"/>
              </a:rPr>
              <a:t>why</a:t>
            </a:r>
            <a:r>
              <a:rPr lang="en-US" sz="1200" dirty="0">
                <a:solidFill>
                  <a:srgbClr val="101113"/>
                </a:solidFill>
                <a:latin typeface="Oxygen" pitchFamily="34" charset="0"/>
                <a:ea typeface="Oxygen" pitchFamily="34" charset="-122"/>
                <a:cs typeface="Oxygen" pitchFamily="34" charset="-120"/>
              </a:rPr>
              <a:t> we do what we do, they become advocates rather than bystanders.</a:t>
            </a:r>
            <a:endParaRPr lang="en-US" sz="1200" dirty="0"/>
          </a:p>
        </p:txBody>
      </p:sp>
      <p:sp>
        <p:nvSpPr>
          <p:cNvPr id="5" name="Shape 3"/>
          <p:cNvSpPr/>
          <p:nvPr/>
        </p:nvSpPr>
        <p:spPr>
          <a:xfrm>
            <a:off x="5150718" y="1821879"/>
            <a:ext cx="1688902" cy="1170831"/>
          </a:xfrm>
          <a:prstGeom prst="roundRect">
            <a:avLst>
              <a:gd name="adj" fmla="val 4450"/>
            </a:avLst>
          </a:prstGeom>
          <a:solidFill>
            <a:srgbClr val="FFCCCC"/>
          </a:solidFill>
          <a:ln w="4763">
            <a:solidFill>
              <a:srgbClr val="E5B2B2"/>
            </a:solidFill>
            <a:prstDash val="solid"/>
          </a:ln>
        </p:spPr>
        <p:txBody>
          <a:bodyPr/>
          <a:lstStyle/>
          <a:p>
            <a:endParaRPr lang="en-GB"/>
          </a:p>
        </p:txBody>
      </p:sp>
      <p:sp>
        <p:nvSpPr>
          <p:cNvPr id="6" name="Text 4"/>
          <p:cNvSpPr/>
          <p:nvPr/>
        </p:nvSpPr>
        <p:spPr>
          <a:xfrm>
            <a:off x="5279454" y="1950616"/>
            <a:ext cx="1431429" cy="392460"/>
          </a:xfrm>
          <a:prstGeom prst="rect">
            <a:avLst/>
          </a:prstGeom>
          <a:noFill/>
          <a:ln/>
        </p:spPr>
        <p:txBody>
          <a:bodyPr wrap="square" lIns="0" tIns="0" rIns="0" bIns="0" rtlCol="0" anchor="t">
            <a:normAutofit/>
          </a:bodyPr>
          <a:lstStyle/>
          <a:p>
            <a:pPr marL="0" indent="0" algn="l">
              <a:lnSpc>
                <a:spcPct val="104000"/>
              </a:lnSpc>
              <a:buNone/>
            </a:pPr>
            <a:r>
              <a:rPr lang="en-US" sz="1200" b="1" dirty="0">
                <a:solidFill>
                  <a:srgbClr val="000000"/>
                </a:solidFill>
                <a:latin typeface="Twemoji Mozilla" pitchFamily="34" charset="0"/>
                <a:ea typeface="Twemoji Mozilla" pitchFamily="34" charset="-122"/>
                <a:cs typeface="Twemoji Mozilla" pitchFamily="34" charset="-120"/>
              </a:rPr>
              <a:t>📖</a:t>
            </a:r>
            <a:r>
              <a:rPr lang="en-US" sz="1200" b="1" dirty="0">
                <a:solidFill>
                  <a:srgbClr val="101113"/>
                </a:solidFill>
                <a:latin typeface="Oxygen Bold" pitchFamily="34" charset="0"/>
                <a:ea typeface="Oxygen Bold" pitchFamily="34" charset="-122"/>
                <a:cs typeface="Oxygen Bold" pitchFamily="34" charset="-120"/>
              </a:rPr>
              <a:t> Aidan Chambers</a:t>
            </a:r>
            <a:endParaRPr lang="en-US" sz="1200" dirty="0"/>
          </a:p>
        </p:txBody>
      </p:sp>
      <p:sp>
        <p:nvSpPr>
          <p:cNvPr id="7" name="Text 5"/>
          <p:cNvSpPr/>
          <p:nvPr/>
        </p:nvSpPr>
        <p:spPr>
          <a:xfrm>
            <a:off x="5279454" y="2467049"/>
            <a:ext cx="1431429"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101113"/>
                </a:solidFill>
                <a:latin typeface="Oxygen" pitchFamily="34" charset="0"/>
                <a:ea typeface="Oxygen" pitchFamily="34" charset="-122"/>
                <a:cs typeface="Oxygen" pitchFamily="34" charset="-120"/>
              </a:rPr>
              <a:t>Book talk &amp; the reading environment</a:t>
            </a:r>
            <a:endParaRPr lang="en-US" sz="950" dirty="0"/>
          </a:p>
        </p:txBody>
      </p:sp>
      <p:sp>
        <p:nvSpPr>
          <p:cNvPr id="8" name="Shape 6"/>
          <p:cNvSpPr/>
          <p:nvPr/>
        </p:nvSpPr>
        <p:spPr>
          <a:xfrm>
            <a:off x="6963594" y="1821879"/>
            <a:ext cx="1688976" cy="1170831"/>
          </a:xfrm>
          <a:prstGeom prst="roundRect">
            <a:avLst>
              <a:gd name="adj" fmla="val 4450"/>
            </a:avLst>
          </a:prstGeom>
          <a:solidFill>
            <a:srgbClr val="FFCCCC"/>
          </a:solidFill>
          <a:ln w="4763">
            <a:solidFill>
              <a:srgbClr val="E5B2B2"/>
            </a:solidFill>
            <a:prstDash val="solid"/>
          </a:ln>
        </p:spPr>
        <p:txBody>
          <a:bodyPr/>
          <a:lstStyle/>
          <a:p>
            <a:endParaRPr lang="en-GB"/>
          </a:p>
        </p:txBody>
      </p:sp>
      <p:sp>
        <p:nvSpPr>
          <p:cNvPr id="9" name="Text 7"/>
          <p:cNvSpPr/>
          <p:nvPr/>
        </p:nvSpPr>
        <p:spPr>
          <a:xfrm>
            <a:off x="7092330" y="1950616"/>
            <a:ext cx="1431503" cy="198611"/>
          </a:xfrm>
          <a:prstGeom prst="rect">
            <a:avLst/>
          </a:prstGeom>
          <a:noFill/>
          <a:ln/>
        </p:spPr>
        <p:txBody>
          <a:bodyPr wrap="none" lIns="0" tIns="0" rIns="0" bIns="0" rtlCol="0" anchor="t"/>
          <a:lstStyle/>
          <a:p>
            <a:pPr marL="0" indent="0" algn="l">
              <a:lnSpc>
                <a:spcPct val="104000"/>
              </a:lnSpc>
              <a:buNone/>
            </a:pPr>
            <a:r>
              <a:rPr lang="en-US" sz="1200" b="1" dirty="0">
                <a:solidFill>
                  <a:srgbClr val="000000"/>
                </a:solidFill>
                <a:latin typeface="Twemoji Mozilla" pitchFamily="34" charset="0"/>
                <a:ea typeface="Twemoji Mozilla" pitchFamily="34" charset="-122"/>
                <a:cs typeface="Twemoji Mozilla" pitchFamily="34" charset="-120"/>
              </a:rPr>
              <a:t>📚</a:t>
            </a:r>
            <a:r>
              <a:rPr lang="en-US" sz="1200" b="1" dirty="0">
                <a:solidFill>
                  <a:srgbClr val="101113"/>
                </a:solidFill>
                <a:latin typeface="Oxygen Bold" pitchFamily="34" charset="0"/>
                <a:ea typeface="Oxygen Bold" pitchFamily="34" charset="-122"/>
                <a:cs typeface="Oxygen Bold" pitchFamily="34" charset="-120"/>
              </a:rPr>
              <a:t> Teresa Cremin</a:t>
            </a:r>
            <a:endParaRPr lang="en-US" sz="1200" dirty="0"/>
          </a:p>
        </p:txBody>
      </p:sp>
      <p:sp>
        <p:nvSpPr>
          <p:cNvPr id="10" name="Text 8"/>
          <p:cNvSpPr/>
          <p:nvPr/>
        </p:nvSpPr>
        <p:spPr>
          <a:xfrm>
            <a:off x="7092330" y="2273201"/>
            <a:ext cx="1431503"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101113"/>
                </a:solidFill>
                <a:latin typeface="Oxygen" pitchFamily="34" charset="0"/>
                <a:ea typeface="Oxygen" pitchFamily="34" charset="-122"/>
                <a:cs typeface="Oxygen" pitchFamily="34" charset="-120"/>
              </a:rPr>
              <a:t>Teachers as readers &amp; reading communities</a:t>
            </a:r>
            <a:endParaRPr lang="en-US" sz="950" dirty="0"/>
          </a:p>
        </p:txBody>
      </p:sp>
      <p:sp>
        <p:nvSpPr>
          <p:cNvPr id="11" name="Shape 9"/>
          <p:cNvSpPr/>
          <p:nvPr/>
        </p:nvSpPr>
        <p:spPr>
          <a:xfrm>
            <a:off x="5150718" y="3116684"/>
            <a:ext cx="3501851" cy="778520"/>
          </a:xfrm>
          <a:prstGeom prst="roundRect">
            <a:avLst>
              <a:gd name="adj" fmla="val 6692"/>
            </a:avLst>
          </a:prstGeom>
          <a:solidFill>
            <a:srgbClr val="FFCCCC"/>
          </a:solidFill>
          <a:ln w="4763">
            <a:solidFill>
              <a:srgbClr val="E5B2B2"/>
            </a:solidFill>
            <a:prstDash val="solid"/>
          </a:ln>
        </p:spPr>
        <p:txBody>
          <a:bodyPr/>
          <a:lstStyle/>
          <a:p>
            <a:endParaRPr lang="en-GB"/>
          </a:p>
        </p:txBody>
      </p:sp>
      <p:sp>
        <p:nvSpPr>
          <p:cNvPr id="12" name="Text 10"/>
          <p:cNvSpPr/>
          <p:nvPr/>
        </p:nvSpPr>
        <p:spPr>
          <a:xfrm>
            <a:off x="5279454" y="3245421"/>
            <a:ext cx="3244379" cy="198611"/>
          </a:xfrm>
          <a:prstGeom prst="rect">
            <a:avLst/>
          </a:prstGeom>
          <a:noFill/>
          <a:ln/>
        </p:spPr>
        <p:txBody>
          <a:bodyPr wrap="none" lIns="0" tIns="0" rIns="0" bIns="0" rtlCol="0" anchor="t"/>
          <a:lstStyle/>
          <a:p>
            <a:pPr marL="0" indent="0" algn="l">
              <a:lnSpc>
                <a:spcPct val="104000"/>
              </a:lnSpc>
              <a:buNone/>
            </a:pPr>
            <a:r>
              <a:rPr lang="en-US" sz="1200" b="1" dirty="0">
                <a:solidFill>
                  <a:srgbClr val="000000"/>
                </a:solidFill>
                <a:latin typeface="Twemoji Mozilla" pitchFamily="34" charset="0"/>
                <a:ea typeface="Twemoji Mozilla" pitchFamily="34" charset="-122"/>
                <a:cs typeface="Twemoji Mozilla" pitchFamily="34" charset="-120"/>
              </a:rPr>
              <a:t>🔬</a:t>
            </a:r>
            <a:r>
              <a:rPr lang="en-US" sz="1200" b="1" dirty="0">
                <a:solidFill>
                  <a:srgbClr val="101113"/>
                </a:solidFill>
                <a:latin typeface="Oxygen Bold" pitchFamily="34" charset="0"/>
                <a:ea typeface="Oxygen Bold" pitchFamily="34" charset="-122"/>
                <a:cs typeface="Oxygen Bold" pitchFamily="34" charset="-120"/>
              </a:rPr>
              <a:t> EEF Evidence</a:t>
            </a:r>
            <a:endParaRPr lang="en-US" sz="1200" dirty="0"/>
          </a:p>
        </p:txBody>
      </p:sp>
      <p:sp>
        <p:nvSpPr>
          <p:cNvPr id="13" name="Text 11"/>
          <p:cNvSpPr/>
          <p:nvPr/>
        </p:nvSpPr>
        <p:spPr>
          <a:xfrm>
            <a:off x="5279454" y="3568005"/>
            <a:ext cx="3244379" cy="198462"/>
          </a:xfrm>
          <a:prstGeom prst="rect">
            <a:avLst/>
          </a:prstGeom>
          <a:noFill/>
          <a:ln/>
        </p:spPr>
        <p:txBody>
          <a:bodyPr wrap="none" lIns="0" tIns="0" rIns="0" bIns="0" rtlCol="0" anchor="t"/>
          <a:lstStyle/>
          <a:p>
            <a:pPr marL="0" indent="0" algn="l">
              <a:lnSpc>
                <a:spcPct val="133000"/>
              </a:lnSpc>
              <a:buNone/>
            </a:pPr>
            <a:r>
              <a:rPr lang="en-US" sz="950" dirty="0">
                <a:solidFill>
                  <a:srgbClr val="101113"/>
                </a:solidFill>
                <a:latin typeface="Oxygen" pitchFamily="34" charset="0"/>
                <a:ea typeface="Oxygen" pitchFamily="34" charset="-122"/>
                <a:cs typeface="Oxygen" pitchFamily="34" charset="-120"/>
              </a:rPr>
              <a:t>Impact of reading culture on disadvantaged pupils</a:t>
            </a:r>
            <a:endParaRPr lang="en-US" sz="9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496119" y="312263"/>
            <a:ext cx="8151763" cy="387548"/>
          </a:xfrm>
          <a:prstGeom prst="rect">
            <a:avLst/>
          </a:prstGeom>
          <a:noFill/>
          <a:ln/>
        </p:spPr>
        <p:txBody>
          <a:bodyPr wrap="none" lIns="0" tIns="0" rIns="0" bIns="0" rtlCol="0" anchor="t"/>
          <a:lstStyle/>
          <a:p>
            <a:pPr marL="0" indent="0" algn="l">
              <a:lnSpc>
                <a:spcPct val="104000"/>
              </a:lnSpc>
              <a:buNone/>
            </a:pPr>
            <a:r>
              <a:rPr lang="en-US" sz="2400" b="1" dirty="0">
                <a:solidFill>
                  <a:srgbClr val="101113"/>
                </a:solidFill>
                <a:latin typeface="Oxygen Bold" pitchFamily="34" charset="0"/>
                <a:ea typeface="Oxygen Bold" pitchFamily="34" charset="-122"/>
                <a:cs typeface="Oxygen Bold" pitchFamily="34" charset="-120"/>
              </a:rPr>
              <a:t>Early Years: A Standout Success</a:t>
            </a:r>
            <a:endParaRPr lang="en-US" sz="2400" dirty="0"/>
          </a:p>
        </p:txBody>
      </p:sp>
      <p:sp>
        <p:nvSpPr>
          <p:cNvPr id="3" name="Text 1"/>
          <p:cNvSpPr/>
          <p:nvPr/>
        </p:nvSpPr>
        <p:spPr>
          <a:xfrm>
            <a:off x="496119" y="807428"/>
            <a:ext cx="8151763" cy="193849"/>
          </a:xfrm>
          <a:prstGeom prst="rect">
            <a:avLst/>
          </a:prstGeom>
          <a:noFill/>
          <a:ln/>
        </p:spPr>
        <p:txBody>
          <a:bodyPr wrap="none" lIns="0" tIns="0" rIns="0" bIns="0" rtlCol="0" anchor="t"/>
          <a:lstStyle/>
          <a:p>
            <a:pPr marL="0" indent="0" algn="l">
              <a:lnSpc>
                <a:spcPct val="104000"/>
              </a:lnSpc>
              <a:buNone/>
            </a:pPr>
            <a:r>
              <a:rPr lang="en-US" sz="1200" b="1" dirty="0">
                <a:solidFill>
                  <a:srgbClr val="101113"/>
                </a:solidFill>
                <a:latin typeface="Oxygen Bold" pitchFamily="34" charset="0"/>
                <a:ea typeface="Oxygen Bold" pitchFamily="34" charset="-122"/>
                <a:cs typeface="Oxygen Bold" pitchFamily="34" charset="-120"/>
              </a:rPr>
              <a:t>We are passionate about learning and this year, Early Years showed us what that looks like at its very best.</a:t>
            </a:r>
            <a:endParaRPr lang="en-US" sz="1200" dirty="0"/>
          </a:p>
        </p:txBody>
      </p:sp>
      <p:sp>
        <p:nvSpPr>
          <p:cNvPr id="4" name="Text 2"/>
          <p:cNvSpPr/>
          <p:nvPr/>
        </p:nvSpPr>
        <p:spPr>
          <a:xfrm>
            <a:off x="496119" y="1143774"/>
            <a:ext cx="8151763" cy="396925"/>
          </a:xfrm>
          <a:prstGeom prst="rect">
            <a:avLst/>
          </a:prstGeom>
          <a:noFill/>
          <a:ln/>
        </p:spPr>
        <p:txBody>
          <a:bodyPr wrap="square" lIns="0" tIns="0" rIns="0" bIns="0" rtlCol="0" anchor="t">
            <a:noAutofit/>
          </a:bodyPr>
          <a:lstStyle/>
          <a:p>
            <a:pPr marL="0" indent="0" algn="l">
              <a:lnSpc>
                <a:spcPct val="133000"/>
              </a:lnSpc>
              <a:buNone/>
            </a:pPr>
            <a:r>
              <a:rPr lang="en-US" sz="1400" dirty="0">
                <a:solidFill>
                  <a:srgbClr val="101113"/>
                </a:solidFill>
                <a:latin typeface="Oxygen" pitchFamily="34" charset="0"/>
                <a:ea typeface="Oxygen" pitchFamily="34" charset="-122"/>
                <a:cs typeface="Oxygen" pitchFamily="34" charset="-120"/>
              </a:rPr>
              <a:t>Our Early Years team has developed their reading for pleasure provision in a number of meaningful ways this year. One success story stands above the rest: encouraging children to create their own stories using random objects found in the learning environment.</a:t>
            </a:r>
            <a:endParaRPr lang="en-US" sz="1400" dirty="0"/>
          </a:p>
        </p:txBody>
      </p:sp>
      <p:sp>
        <p:nvSpPr>
          <p:cNvPr id="5" name="Shape 3"/>
          <p:cNvSpPr/>
          <p:nvPr/>
        </p:nvSpPr>
        <p:spPr>
          <a:xfrm>
            <a:off x="496119" y="2340620"/>
            <a:ext cx="2634555" cy="2289437"/>
          </a:xfrm>
          <a:prstGeom prst="roundRect">
            <a:avLst>
              <a:gd name="adj" fmla="val 2870"/>
            </a:avLst>
          </a:prstGeom>
          <a:solidFill>
            <a:srgbClr val="FFCCCC"/>
          </a:solidFill>
          <a:ln w="4763">
            <a:solidFill>
              <a:srgbClr val="E5B2B2"/>
            </a:solidFill>
            <a:prstDash val="solid"/>
          </a:ln>
        </p:spPr>
        <p:txBody>
          <a:bodyPr/>
          <a:lstStyle/>
          <a:p>
            <a:endParaRPr lang="en-GB"/>
          </a:p>
        </p:txBody>
      </p:sp>
      <p:sp>
        <p:nvSpPr>
          <p:cNvPr id="6" name="Shape 4"/>
          <p:cNvSpPr/>
          <p:nvPr/>
        </p:nvSpPr>
        <p:spPr>
          <a:xfrm>
            <a:off x="624855" y="2469356"/>
            <a:ext cx="372070" cy="372070"/>
          </a:xfrm>
          <a:prstGeom prst="ellipse">
            <a:avLst/>
          </a:prstGeom>
          <a:solidFill>
            <a:srgbClr val="8B0000"/>
          </a:solidFill>
          <a:ln/>
        </p:spPr>
        <p:txBody>
          <a:bodyPr/>
          <a:lstStyle/>
          <a:p>
            <a:endParaRPr lang="en-GB"/>
          </a:p>
        </p:txBody>
      </p:sp>
      <p:pic>
        <p:nvPicPr>
          <p:cNvPr id="7"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27174" y="2571601"/>
            <a:ext cx="167432" cy="167432"/>
          </a:xfrm>
          <a:prstGeom prst="rect">
            <a:avLst/>
          </a:prstGeom>
        </p:spPr>
      </p:pic>
      <p:sp>
        <p:nvSpPr>
          <p:cNvPr id="8" name="Text 5"/>
          <p:cNvSpPr/>
          <p:nvPr/>
        </p:nvSpPr>
        <p:spPr>
          <a:xfrm>
            <a:off x="624855" y="2965400"/>
            <a:ext cx="2377083" cy="193849"/>
          </a:xfrm>
          <a:prstGeom prst="rect">
            <a:avLst/>
          </a:prstGeom>
          <a:noFill/>
          <a:ln/>
        </p:spPr>
        <p:txBody>
          <a:bodyPr wrap="none" lIns="0" tIns="0" rIns="0" bIns="0" rtlCol="0" anchor="t"/>
          <a:lstStyle/>
          <a:p>
            <a:pPr marL="0" indent="0" algn="l">
              <a:lnSpc>
                <a:spcPct val="104000"/>
              </a:lnSpc>
              <a:buNone/>
            </a:pPr>
            <a:r>
              <a:rPr lang="en-US" sz="1200" b="1" dirty="0">
                <a:solidFill>
                  <a:srgbClr val="101113"/>
                </a:solidFill>
                <a:latin typeface="Oxygen Bold" pitchFamily="34" charset="0"/>
                <a:ea typeface="Oxygen Bold" pitchFamily="34" charset="-122"/>
                <a:cs typeface="Oxygen Bold" pitchFamily="34" charset="-120"/>
              </a:rPr>
              <a:t>Story from Any Object</a:t>
            </a:r>
            <a:endParaRPr lang="en-US" sz="1200" dirty="0"/>
          </a:p>
        </p:txBody>
      </p:sp>
      <p:sp>
        <p:nvSpPr>
          <p:cNvPr id="9" name="Text 6"/>
          <p:cNvSpPr/>
          <p:nvPr/>
        </p:nvSpPr>
        <p:spPr>
          <a:xfrm>
            <a:off x="624855" y="3233663"/>
            <a:ext cx="2377083" cy="793849"/>
          </a:xfrm>
          <a:prstGeom prst="rect">
            <a:avLst/>
          </a:prstGeom>
          <a:noFill/>
          <a:ln/>
        </p:spPr>
        <p:txBody>
          <a:bodyPr wrap="square" lIns="0" tIns="0" rIns="0" bIns="0" rtlCol="0" anchor="t">
            <a:noAutofit/>
          </a:bodyPr>
          <a:lstStyle/>
          <a:p>
            <a:pPr marL="0" indent="0" algn="l">
              <a:lnSpc>
                <a:spcPct val="133000"/>
              </a:lnSpc>
              <a:buNone/>
            </a:pPr>
            <a:r>
              <a:rPr lang="en-US" sz="1200" dirty="0">
                <a:solidFill>
                  <a:srgbClr val="101113"/>
                </a:solidFill>
                <a:latin typeface="Oxygen" pitchFamily="34" charset="0"/>
                <a:ea typeface="Oxygen" pitchFamily="34" charset="-122"/>
                <a:cs typeface="Oxygen" pitchFamily="34" charset="-120"/>
              </a:rPr>
              <a:t>Children discovered that stories can begin anywhere — a pebble, a pinecone, a piece of fabric — igniting imagination and authorial confidence.</a:t>
            </a:r>
            <a:endParaRPr lang="en-US" sz="1200" dirty="0"/>
          </a:p>
        </p:txBody>
      </p:sp>
      <p:sp>
        <p:nvSpPr>
          <p:cNvPr id="10" name="Shape 7"/>
          <p:cNvSpPr/>
          <p:nvPr/>
        </p:nvSpPr>
        <p:spPr>
          <a:xfrm>
            <a:off x="3254648" y="2340620"/>
            <a:ext cx="2634630" cy="2289437"/>
          </a:xfrm>
          <a:prstGeom prst="roundRect">
            <a:avLst>
              <a:gd name="adj" fmla="val 2870"/>
            </a:avLst>
          </a:prstGeom>
          <a:solidFill>
            <a:srgbClr val="FFCCCC"/>
          </a:solidFill>
          <a:ln w="4763">
            <a:solidFill>
              <a:srgbClr val="E5B2B2"/>
            </a:solidFill>
            <a:prstDash val="solid"/>
          </a:ln>
        </p:spPr>
        <p:txBody>
          <a:bodyPr/>
          <a:lstStyle/>
          <a:p>
            <a:endParaRPr lang="en-GB"/>
          </a:p>
        </p:txBody>
      </p:sp>
      <p:sp>
        <p:nvSpPr>
          <p:cNvPr id="11" name="Shape 8"/>
          <p:cNvSpPr/>
          <p:nvPr/>
        </p:nvSpPr>
        <p:spPr>
          <a:xfrm>
            <a:off x="3383384" y="2469356"/>
            <a:ext cx="372070" cy="372070"/>
          </a:xfrm>
          <a:prstGeom prst="ellipse">
            <a:avLst/>
          </a:prstGeom>
          <a:solidFill>
            <a:srgbClr val="8B0000"/>
          </a:solidFill>
          <a:ln/>
        </p:spPr>
        <p:txBody>
          <a:bodyPr/>
          <a:lstStyle/>
          <a:p>
            <a:endParaRPr lang="en-GB"/>
          </a:p>
        </p:txBody>
      </p:sp>
      <p:pic>
        <p:nvPicPr>
          <p:cNvPr id="12"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485704" y="2571601"/>
            <a:ext cx="167432" cy="167432"/>
          </a:xfrm>
          <a:prstGeom prst="rect">
            <a:avLst/>
          </a:prstGeom>
        </p:spPr>
      </p:pic>
      <p:sp>
        <p:nvSpPr>
          <p:cNvPr id="13" name="Text 9"/>
          <p:cNvSpPr/>
          <p:nvPr/>
        </p:nvSpPr>
        <p:spPr>
          <a:xfrm>
            <a:off x="3383384" y="2965400"/>
            <a:ext cx="2377157" cy="193849"/>
          </a:xfrm>
          <a:prstGeom prst="rect">
            <a:avLst/>
          </a:prstGeom>
          <a:noFill/>
          <a:ln/>
        </p:spPr>
        <p:txBody>
          <a:bodyPr wrap="none" lIns="0" tIns="0" rIns="0" bIns="0" rtlCol="0" anchor="t"/>
          <a:lstStyle/>
          <a:p>
            <a:pPr marL="0" indent="0" algn="l">
              <a:lnSpc>
                <a:spcPct val="104000"/>
              </a:lnSpc>
              <a:buNone/>
            </a:pPr>
            <a:r>
              <a:rPr lang="en-US" sz="1200" b="1" dirty="0">
                <a:solidFill>
                  <a:srgbClr val="101113"/>
                </a:solidFill>
                <a:latin typeface="Oxygen Bold" pitchFamily="34" charset="0"/>
                <a:ea typeface="Oxygen Bold" pitchFamily="34" charset="-122"/>
                <a:cs typeface="Oxygen Bold" pitchFamily="34" charset="-120"/>
              </a:rPr>
              <a:t>Child-Led Narratives</a:t>
            </a:r>
            <a:endParaRPr lang="en-US" sz="1200" dirty="0"/>
          </a:p>
        </p:txBody>
      </p:sp>
      <p:sp>
        <p:nvSpPr>
          <p:cNvPr id="14" name="Text 10"/>
          <p:cNvSpPr/>
          <p:nvPr/>
        </p:nvSpPr>
        <p:spPr>
          <a:xfrm>
            <a:off x="3383384" y="3233663"/>
            <a:ext cx="2377157" cy="595387"/>
          </a:xfrm>
          <a:prstGeom prst="rect">
            <a:avLst/>
          </a:prstGeom>
          <a:noFill/>
          <a:ln/>
        </p:spPr>
        <p:txBody>
          <a:bodyPr wrap="square" lIns="0" tIns="0" rIns="0" bIns="0" rtlCol="0" anchor="t">
            <a:noAutofit/>
          </a:bodyPr>
          <a:lstStyle/>
          <a:p>
            <a:pPr marL="0" indent="0" algn="l">
              <a:lnSpc>
                <a:spcPct val="133000"/>
              </a:lnSpc>
              <a:buNone/>
            </a:pPr>
            <a:r>
              <a:rPr lang="en-US" sz="1200" dirty="0">
                <a:solidFill>
                  <a:srgbClr val="101113"/>
                </a:solidFill>
                <a:latin typeface="Oxygen" pitchFamily="34" charset="0"/>
                <a:ea typeface="Oxygen" pitchFamily="34" charset="-122"/>
                <a:cs typeface="Oxygen" pitchFamily="34" charset="-120"/>
              </a:rPr>
              <a:t>By placing creative control firmly with the children, we built early reading identities rooted in joy, play, and self-expression.</a:t>
            </a:r>
            <a:endParaRPr lang="en-US" sz="1200" dirty="0"/>
          </a:p>
        </p:txBody>
      </p:sp>
      <p:sp>
        <p:nvSpPr>
          <p:cNvPr id="15" name="Shape 11"/>
          <p:cNvSpPr/>
          <p:nvPr/>
        </p:nvSpPr>
        <p:spPr>
          <a:xfrm>
            <a:off x="6013252" y="2340620"/>
            <a:ext cx="2634555" cy="2289437"/>
          </a:xfrm>
          <a:prstGeom prst="roundRect">
            <a:avLst>
              <a:gd name="adj" fmla="val 2870"/>
            </a:avLst>
          </a:prstGeom>
          <a:solidFill>
            <a:srgbClr val="FFCCCC"/>
          </a:solidFill>
          <a:ln w="4763">
            <a:solidFill>
              <a:srgbClr val="E5B2B2"/>
            </a:solidFill>
            <a:prstDash val="solid"/>
          </a:ln>
        </p:spPr>
        <p:txBody>
          <a:bodyPr/>
          <a:lstStyle/>
          <a:p>
            <a:endParaRPr lang="en-GB"/>
          </a:p>
        </p:txBody>
      </p:sp>
      <p:sp>
        <p:nvSpPr>
          <p:cNvPr id="16" name="Shape 12"/>
          <p:cNvSpPr/>
          <p:nvPr/>
        </p:nvSpPr>
        <p:spPr>
          <a:xfrm>
            <a:off x="6141988" y="2469356"/>
            <a:ext cx="372070" cy="372070"/>
          </a:xfrm>
          <a:prstGeom prst="ellipse">
            <a:avLst/>
          </a:prstGeom>
          <a:solidFill>
            <a:srgbClr val="8B0000"/>
          </a:solidFill>
          <a:ln/>
        </p:spPr>
        <p:txBody>
          <a:bodyPr/>
          <a:lstStyle/>
          <a:p>
            <a:endParaRPr lang="en-GB"/>
          </a:p>
        </p:txBody>
      </p:sp>
      <p:pic>
        <p:nvPicPr>
          <p:cNvPr id="17"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244307" y="2571601"/>
            <a:ext cx="167432" cy="167432"/>
          </a:xfrm>
          <a:prstGeom prst="rect">
            <a:avLst/>
          </a:prstGeom>
        </p:spPr>
      </p:pic>
      <p:sp>
        <p:nvSpPr>
          <p:cNvPr id="18" name="Text 13"/>
          <p:cNvSpPr/>
          <p:nvPr/>
        </p:nvSpPr>
        <p:spPr>
          <a:xfrm>
            <a:off x="6141988" y="2965400"/>
            <a:ext cx="2377083" cy="193849"/>
          </a:xfrm>
          <a:prstGeom prst="rect">
            <a:avLst/>
          </a:prstGeom>
          <a:noFill/>
          <a:ln/>
        </p:spPr>
        <p:txBody>
          <a:bodyPr wrap="none" lIns="0" tIns="0" rIns="0" bIns="0" rtlCol="0" anchor="t"/>
          <a:lstStyle/>
          <a:p>
            <a:pPr marL="0" indent="0" algn="l">
              <a:lnSpc>
                <a:spcPct val="104000"/>
              </a:lnSpc>
              <a:buNone/>
            </a:pPr>
            <a:r>
              <a:rPr lang="en-US" sz="1200" b="1" dirty="0">
                <a:solidFill>
                  <a:srgbClr val="101113"/>
                </a:solidFill>
                <a:latin typeface="Oxygen Bold" pitchFamily="34" charset="0"/>
                <a:ea typeface="Oxygen Bold" pitchFamily="34" charset="-122"/>
                <a:cs typeface="Oxygen Bold" pitchFamily="34" charset="-120"/>
              </a:rPr>
              <a:t>Seeds of a Reading Life</a:t>
            </a:r>
            <a:endParaRPr lang="en-US" sz="1200" dirty="0"/>
          </a:p>
        </p:txBody>
      </p:sp>
      <p:sp>
        <p:nvSpPr>
          <p:cNvPr id="19" name="Text 14"/>
          <p:cNvSpPr/>
          <p:nvPr/>
        </p:nvSpPr>
        <p:spPr>
          <a:xfrm>
            <a:off x="6141988" y="3233663"/>
            <a:ext cx="2377083" cy="595387"/>
          </a:xfrm>
          <a:prstGeom prst="rect">
            <a:avLst/>
          </a:prstGeom>
          <a:noFill/>
          <a:ln/>
        </p:spPr>
        <p:txBody>
          <a:bodyPr wrap="square" lIns="0" tIns="0" rIns="0" bIns="0" rtlCol="0" anchor="t">
            <a:noAutofit/>
          </a:bodyPr>
          <a:lstStyle/>
          <a:p>
            <a:pPr marL="0" indent="0" algn="l">
              <a:lnSpc>
                <a:spcPct val="133000"/>
              </a:lnSpc>
              <a:buNone/>
            </a:pPr>
            <a:r>
              <a:rPr lang="en-US" sz="1200" dirty="0">
                <a:solidFill>
                  <a:srgbClr val="101113"/>
                </a:solidFill>
                <a:latin typeface="Oxygen" pitchFamily="34" charset="0"/>
                <a:ea typeface="Oxygen" pitchFamily="34" charset="-122"/>
                <a:cs typeface="Oxygen" pitchFamily="34" charset="-120"/>
              </a:rPr>
              <a:t>These early storytelling experiences lay the foundations for a lifelong relationship with books, narrative, and language.</a:t>
            </a:r>
            <a:endParaRPr lang="en-US" sz="1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496119" y="615107"/>
            <a:ext cx="8151763" cy="387548"/>
          </a:xfrm>
          <a:prstGeom prst="rect">
            <a:avLst/>
          </a:prstGeom>
          <a:noFill/>
          <a:ln/>
        </p:spPr>
        <p:txBody>
          <a:bodyPr wrap="none" lIns="0" tIns="0" rIns="0" bIns="0" rtlCol="0" anchor="t"/>
          <a:lstStyle/>
          <a:p>
            <a:pPr marL="0" indent="0" algn="l">
              <a:lnSpc>
                <a:spcPct val="104000"/>
              </a:lnSpc>
              <a:buNone/>
            </a:pPr>
            <a:r>
              <a:rPr lang="en-US" sz="2400" b="1" dirty="0">
                <a:solidFill>
                  <a:srgbClr val="101113"/>
                </a:solidFill>
                <a:latin typeface="Oxygen Bold" pitchFamily="34" charset="0"/>
                <a:ea typeface="Oxygen Bold" pitchFamily="34" charset="-122"/>
                <a:cs typeface="Oxygen Bold" pitchFamily="34" charset="-120"/>
              </a:rPr>
              <a:t>The Culture We've Built Together</a:t>
            </a:r>
            <a:endParaRPr lang="en-US" sz="2400" dirty="0"/>
          </a:p>
        </p:txBody>
      </p:sp>
      <p:sp>
        <p:nvSpPr>
          <p:cNvPr id="3" name="Shape 1"/>
          <p:cNvSpPr/>
          <p:nvPr/>
        </p:nvSpPr>
        <p:spPr>
          <a:xfrm>
            <a:off x="496119" y="1250677"/>
            <a:ext cx="14288" cy="675977"/>
          </a:xfrm>
          <a:prstGeom prst="roundRect">
            <a:avLst>
              <a:gd name="adj" fmla="val 59998"/>
            </a:avLst>
          </a:prstGeom>
          <a:solidFill>
            <a:srgbClr val="8B0000"/>
          </a:solidFill>
          <a:ln/>
        </p:spPr>
        <p:txBody>
          <a:bodyPr/>
          <a:lstStyle/>
          <a:p>
            <a:endParaRPr lang="en-GB"/>
          </a:p>
        </p:txBody>
      </p:sp>
      <p:sp>
        <p:nvSpPr>
          <p:cNvPr id="4" name="Text 2"/>
          <p:cNvSpPr/>
          <p:nvPr/>
        </p:nvSpPr>
        <p:spPr>
          <a:xfrm>
            <a:off x="682154" y="1390204"/>
            <a:ext cx="7965728"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101113"/>
                </a:solidFill>
                <a:latin typeface="Oxygen" pitchFamily="34" charset="0"/>
                <a:ea typeface="Oxygen" pitchFamily="34" charset="-122"/>
                <a:cs typeface="Oxygen" pitchFamily="34" charset="-120"/>
              </a:rPr>
              <a:t>A truly book-led school isn't built in a term — it's cultivated, conversation by conversation, book by book, year by year. And we have built something worth celebrating.</a:t>
            </a:r>
            <a:endParaRPr lang="en-US" sz="950" dirty="0"/>
          </a:p>
        </p:txBody>
      </p:sp>
      <p:sp>
        <p:nvSpPr>
          <p:cNvPr id="5" name="Text 3"/>
          <p:cNvSpPr/>
          <p:nvPr/>
        </p:nvSpPr>
        <p:spPr>
          <a:xfrm>
            <a:off x="496119" y="2066181"/>
            <a:ext cx="8151763"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101113"/>
                </a:solidFill>
                <a:latin typeface="Oxygen" pitchFamily="34" charset="0"/>
                <a:ea typeface="Oxygen" pitchFamily="34" charset="-122"/>
                <a:cs typeface="Oxygen" pitchFamily="34" charset="-120"/>
              </a:rPr>
              <a:t>The culture across our school now reflects the genuine passion of so many — teachers, support staff, governors, parents, and most importantly, children. Reading for pleasure is not a bolt-on programme; it is the air our school breathes.</a:t>
            </a:r>
            <a:endParaRPr lang="en-US" sz="950" dirty="0"/>
          </a:p>
        </p:txBody>
      </p:sp>
      <p:sp>
        <p:nvSpPr>
          <p:cNvPr id="6" name="Shape 4"/>
          <p:cNvSpPr/>
          <p:nvPr/>
        </p:nvSpPr>
        <p:spPr>
          <a:xfrm>
            <a:off x="496119" y="3565475"/>
            <a:ext cx="8151763" cy="14288"/>
          </a:xfrm>
          <a:prstGeom prst="roundRect">
            <a:avLst>
              <a:gd name="adj" fmla="val 364638"/>
            </a:avLst>
          </a:prstGeom>
          <a:solidFill>
            <a:srgbClr val="E5B2B2"/>
          </a:solidFill>
          <a:ln/>
        </p:spPr>
        <p:txBody>
          <a:bodyPr/>
          <a:lstStyle/>
          <a:p>
            <a:endParaRPr lang="en-GB"/>
          </a:p>
        </p:txBody>
      </p:sp>
      <p:sp>
        <p:nvSpPr>
          <p:cNvPr id="7" name="Shape 5"/>
          <p:cNvSpPr/>
          <p:nvPr/>
        </p:nvSpPr>
        <p:spPr>
          <a:xfrm>
            <a:off x="2072804" y="3193405"/>
            <a:ext cx="14288" cy="372070"/>
          </a:xfrm>
          <a:prstGeom prst="roundRect">
            <a:avLst>
              <a:gd name="adj" fmla="val 364638"/>
            </a:avLst>
          </a:prstGeom>
          <a:solidFill>
            <a:srgbClr val="E5B2B2"/>
          </a:solidFill>
          <a:ln/>
        </p:spPr>
        <p:txBody>
          <a:bodyPr/>
          <a:lstStyle/>
          <a:p>
            <a:endParaRPr lang="en-GB"/>
          </a:p>
        </p:txBody>
      </p:sp>
      <p:sp>
        <p:nvSpPr>
          <p:cNvPr id="8" name="Shape 6"/>
          <p:cNvSpPr/>
          <p:nvPr/>
        </p:nvSpPr>
        <p:spPr>
          <a:xfrm>
            <a:off x="1940421" y="3425949"/>
            <a:ext cx="279053" cy="279053"/>
          </a:xfrm>
          <a:prstGeom prst="roundRect">
            <a:avLst>
              <a:gd name="adj" fmla="val 18670"/>
            </a:avLst>
          </a:prstGeom>
          <a:solidFill>
            <a:srgbClr val="FFCCCC"/>
          </a:solidFill>
          <a:ln w="4763">
            <a:solidFill>
              <a:srgbClr val="E5B2B2"/>
            </a:solidFill>
            <a:prstDash val="solid"/>
          </a:ln>
        </p:spPr>
        <p:txBody>
          <a:bodyPr/>
          <a:lstStyle/>
          <a:p>
            <a:endParaRPr lang="en-GB"/>
          </a:p>
        </p:txBody>
      </p:sp>
      <p:sp>
        <p:nvSpPr>
          <p:cNvPr id="9" name="Text 7"/>
          <p:cNvSpPr/>
          <p:nvPr/>
        </p:nvSpPr>
        <p:spPr>
          <a:xfrm>
            <a:off x="1986930" y="3449203"/>
            <a:ext cx="186035" cy="232544"/>
          </a:xfrm>
          <a:prstGeom prst="rect">
            <a:avLst/>
          </a:prstGeom>
          <a:noFill/>
          <a:ln/>
        </p:spPr>
        <p:txBody>
          <a:bodyPr wrap="none" lIns="0" tIns="0" rIns="0" bIns="0" rtlCol="0" anchor="ctr"/>
          <a:lstStyle/>
          <a:p>
            <a:pPr marL="0" indent="0" algn="ctr">
              <a:lnSpc>
                <a:spcPct val="100000"/>
              </a:lnSpc>
              <a:buNone/>
            </a:pPr>
            <a:r>
              <a:rPr lang="en-US" sz="1450" b="1" dirty="0">
                <a:solidFill>
                  <a:srgbClr val="101113"/>
                </a:solidFill>
                <a:latin typeface="Oxygen Bold" pitchFamily="34" charset="0"/>
                <a:ea typeface="Oxygen Bold" pitchFamily="34" charset="-122"/>
                <a:cs typeface="Oxygen Bold" pitchFamily="34" charset="-120"/>
              </a:rPr>
              <a:t>1</a:t>
            </a:r>
            <a:endParaRPr lang="en-US" sz="1450" dirty="0"/>
          </a:p>
        </p:txBody>
      </p:sp>
      <p:sp>
        <p:nvSpPr>
          <p:cNvPr id="10" name="Text 8"/>
          <p:cNvSpPr/>
          <p:nvPr/>
        </p:nvSpPr>
        <p:spPr>
          <a:xfrm>
            <a:off x="620092" y="2602632"/>
            <a:ext cx="2919710" cy="193849"/>
          </a:xfrm>
          <a:prstGeom prst="rect">
            <a:avLst/>
          </a:prstGeom>
          <a:noFill/>
          <a:ln/>
        </p:spPr>
        <p:txBody>
          <a:bodyPr wrap="none" lIns="0" tIns="0" rIns="0" bIns="0" rtlCol="0" anchor="t"/>
          <a:lstStyle/>
          <a:p>
            <a:pPr marL="0" indent="0" algn="ctr">
              <a:lnSpc>
                <a:spcPct val="104000"/>
              </a:lnSpc>
              <a:buNone/>
            </a:pPr>
            <a:r>
              <a:rPr lang="en-US" sz="1200" b="1" dirty="0">
                <a:solidFill>
                  <a:srgbClr val="101113"/>
                </a:solidFill>
                <a:latin typeface="Oxygen Bold" pitchFamily="34" charset="0"/>
                <a:ea typeface="Oxygen Bold" pitchFamily="34" charset="-122"/>
                <a:cs typeface="Oxygen Bold" pitchFamily="34" charset="-120"/>
              </a:rPr>
              <a:t>Environment Transformed</a:t>
            </a:r>
            <a:endParaRPr lang="en-US" sz="1200" dirty="0"/>
          </a:p>
        </p:txBody>
      </p:sp>
      <p:sp>
        <p:nvSpPr>
          <p:cNvPr id="11" name="Text 9"/>
          <p:cNvSpPr/>
          <p:nvPr/>
        </p:nvSpPr>
        <p:spPr>
          <a:xfrm>
            <a:off x="620092" y="2870895"/>
            <a:ext cx="2919710" cy="198462"/>
          </a:xfrm>
          <a:prstGeom prst="rect">
            <a:avLst/>
          </a:prstGeom>
          <a:noFill/>
          <a:ln/>
        </p:spPr>
        <p:txBody>
          <a:bodyPr wrap="none" lIns="0" tIns="0" rIns="0" bIns="0" rtlCol="0" anchor="t"/>
          <a:lstStyle/>
          <a:p>
            <a:pPr marL="0" indent="0" algn="ctr">
              <a:lnSpc>
                <a:spcPct val="133000"/>
              </a:lnSpc>
              <a:buNone/>
            </a:pPr>
            <a:r>
              <a:rPr lang="en-US" sz="950" dirty="0">
                <a:solidFill>
                  <a:srgbClr val="101113"/>
                </a:solidFill>
                <a:latin typeface="Oxygen" pitchFamily="34" charset="0"/>
                <a:ea typeface="Oxygen" pitchFamily="34" charset="-122"/>
                <a:cs typeface="Oxygen" pitchFamily="34" charset="-120"/>
              </a:rPr>
              <a:t>Every space speaks the language of books</a:t>
            </a:r>
            <a:endParaRPr lang="en-US" sz="950" dirty="0"/>
          </a:p>
        </p:txBody>
      </p:sp>
      <p:sp>
        <p:nvSpPr>
          <p:cNvPr id="12" name="Shape 10"/>
          <p:cNvSpPr/>
          <p:nvPr/>
        </p:nvSpPr>
        <p:spPr>
          <a:xfrm>
            <a:off x="3734098" y="3565475"/>
            <a:ext cx="14288" cy="372070"/>
          </a:xfrm>
          <a:prstGeom prst="roundRect">
            <a:avLst>
              <a:gd name="adj" fmla="val 364638"/>
            </a:avLst>
          </a:prstGeom>
          <a:solidFill>
            <a:srgbClr val="E5B2B2"/>
          </a:solidFill>
          <a:ln/>
        </p:spPr>
        <p:txBody>
          <a:bodyPr/>
          <a:lstStyle/>
          <a:p>
            <a:endParaRPr lang="en-GB"/>
          </a:p>
        </p:txBody>
      </p:sp>
      <p:sp>
        <p:nvSpPr>
          <p:cNvPr id="13" name="Shape 11"/>
          <p:cNvSpPr/>
          <p:nvPr/>
        </p:nvSpPr>
        <p:spPr>
          <a:xfrm>
            <a:off x="3601715" y="3425949"/>
            <a:ext cx="279053" cy="279053"/>
          </a:xfrm>
          <a:prstGeom prst="roundRect">
            <a:avLst>
              <a:gd name="adj" fmla="val 18670"/>
            </a:avLst>
          </a:prstGeom>
          <a:solidFill>
            <a:srgbClr val="FFCCCC"/>
          </a:solidFill>
          <a:ln w="4763">
            <a:solidFill>
              <a:srgbClr val="E5B2B2"/>
            </a:solidFill>
            <a:prstDash val="solid"/>
          </a:ln>
        </p:spPr>
        <p:txBody>
          <a:bodyPr/>
          <a:lstStyle/>
          <a:p>
            <a:endParaRPr lang="en-GB"/>
          </a:p>
        </p:txBody>
      </p:sp>
      <p:sp>
        <p:nvSpPr>
          <p:cNvPr id="14" name="Text 12"/>
          <p:cNvSpPr/>
          <p:nvPr/>
        </p:nvSpPr>
        <p:spPr>
          <a:xfrm>
            <a:off x="3648224" y="3449203"/>
            <a:ext cx="186035" cy="232544"/>
          </a:xfrm>
          <a:prstGeom prst="rect">
            <a:avLst/>
          </a:prstGeom>
          <a:noFill/>
          <a:ln/>
        </p:spPr>
        <p:txBody>
          <a:bodyPr wrap="none" lIns="0" tIns="0" rIns="0" bIns="0" rtlCol="0" anchor="ctr"/>
          <a:lstStyle/>
          <a:p>
            <a:pPr marL="0" indent="0" algn="ctr">
              <a:lnSpc>
                <a:spcPct val="100000"/>
              </a:lnSpc>
              <a:buNone/>
            </a:pPr>
            <a:r>
              <a:rPr lang="en-US" sz="1450" b="1" dirty="0">
                <a:solidFill>
                  <a:srgbClr val="101113"/>
                </a:solidFill>
                <a:latin typeface="Oxygen Bold" pitchFamily="34" charset="0"/>
                <a:ea typeface="Oxygen Bold" pitchFamily="34" charset="-122"/>
                <a:cs typeface="Oxygen Bold" pitchFamily="34" charset="-120"/>
              </a:rPr>
              <a:t>2</a:t>
            </a:r>
            <a:endParaRPr lang="en-US" sz="1450" dirty="0"/>
          </a:p>
        </p:txBody>
      </p:sp>
      <p:sp>
        <p:nvSpPr>
          <p:cNvPr id="15" name="Text 13"/>
          <p:cNvSpPr/>
          <p:nvPr/>
        </p:nvSpPr>
        <p:spPr>
          <a:xfrm>
            <a:off x="2281386" y="4061594"/>
            <a:ext cx="2919785" cy="193849"/>
          </a:xfrm>
          <a:prstGeom prst="rect">
            <a:avLst/>
          </a:prstGeom>
          <a:noFill/>
          <a:ln/>
        </p:spPr>
        <p:txBody>
          <a:bodyPr wrap="none" lIns="0" tIns="0" rIns="0" bIns="0" rtlCol="0" anchor="t"/>
          <a:lstStyle/>
          <a:p>
            <a:pPr marL="0" indent="0" algn="ctr">
              <a:lnSpc>
                <a:spcPct val="104000"/>
              </a:lnSpc>
              <a:buNone/>
            </a:pPr>
            <a:r>
              <a:rPr lang="en-US" sz="1200" b="1" dirty="0">
                <a:solidFill>
                  <a:srgbClr val="101113"/>
                </a:solidFill>
                <a:latin typeface="Oxygen Bold" pitchFamily="34" charset="0"/>
                <a:ea typeface="Oxygen Bold" pitchFamily="34" charset="-122"/>
                <a:cs typeface="Oxygen Bold" pitchFamily="34" charset="-120"/>
              </a:rPr>
              <a:t>Curriculum Embedded</a:t>
            </a:r>
            <a:endParaRPr lang="en-US" sz="1200" dirty="0"/>
          </a:p>
        </p:txBody>
      </p:sp>
      <p:sp>
        <p:nvSpPr>
          <p:cNvPr id="16" name="Text 14"/>
          <p:cNvSpPr/>
          <p:nvPr/>
        </p:nvSpPr>
        <p:spPr>
          <a:xfrm>
            <a:off x="2281386" y="4329857"/>
            <a:ext cx="2919785" cy="198462"/>
          </a:xfrm>
          <a:prstGeom prst="rect">
            <a:avLst/>
          </a:prstGeom>
          <a:noFill/>
          <a:ln/>
        </p:spPr>
        <p:txBody>
          <a:bodyPr wrap="none" lIns="0" tIns="0" rIns="0" bIns="0" rtlCol="0" anchor="t"/>
          <a:lstStyle/>
          <a:p>
            <a:pPr marL="0" indent="0" algn="ctr">
              <a:lnSpc>
                <a:spcPct val="133000"/>
              </a:lnSpc>
              <a:buNone/>
            </a:pPr>
            <a:r>
              <a:rPr lang="en-US" sz="950" dirty="0">
                <a:solidFill>
                  <a:srgbClr val="101113"/>
                </a:solidFill>
                <a:latin typeface="Oxygen" pitchFamily="34" charset="0"/>
                <a:ea typeface="Oxygen" pitchFamily="34" charset="-122"/>
                <a:cs typeface="Oxygen" pitchFamily="34" charset="-120"/>
              </a:rPr>
              <a:t>Books drive learning across all subjects</a:t>
            </a:r>
            <a:endParaRPr lang="en-US" sz="950" dirty="0"/>
          </a:p>
        </p:txBody>
      </p:sp>
      <p:sp>
        <p:nvSpPr>
          <p:cNvPr id="17" name="Shape 15"/>
          <p:cNvSpPr/>
          <p:nvPr/>
        </p:nvSpPr>
        <p:spPr>
          <a:xfrm>
            <a:off x="5395466" y="3193405"/>
            <a:ext cx="14288" cy="372070"/>
          </a:xfrm>
          <a:prstGeom prst="roundRect">
            <a:avLst>
              <a:gd name="adj" fmla="val 364638"/>
            </a:avLst>
          </a:prstGeom>
          <a:solidFill>
            <a:srgbClr val="E5B2B2"/>
          </a:solidFill>
          <a:ln/>
        </p:spPr>
        <p:txBody>
          <a:bodyPr/>
          <a:lstStyle/>
          <a:p>
            <a:endParaRPr lang="en-GB"/>
          </a:p>
        </p:txBody>
      </p:sp>
      <p:sp>
        <p:nvSpPr>
          <p:cNvPr id="18" name="Shape 16"/>
          <p:cNvSpPr/>
          <p:nvPr/>
        </p:nvSpPr>
        <p:spPr>
          <a:xfrm>
            <a:off x="5263083" y="3425949"/>
            <a:ext cx="279053" cy="279053"/>
          </a:xfrm>
          <a:prstGeom prst="roundRect">
            <a:avLst>
              <a:gd name="adj" fmla="val 18670"/>
            </a:avLst>
          </a:prstGeom>
          <a:solidFill>
            <a:srgbClr val="FFCCCC"/>
          </a:solidFill>
          <a:ln w="4763">
            <a:solidFill>
              <a:srgbClr val="E5B2B2"/>
            </a:solidFill>
            <a:prstDash val="solid"/>
          </a:ln>
        </p:spPr>
        <p:txBody>
          <a:bodyPr/>
          <a:lstStyle/>
          <a:p>
            <a:endParaRPr lang="en-GB"/>
          </a:p>
        </p:txBody>
      </p:sp>
      <p:sp>
        <p:nvSpPr>
          <p:cNvPr id="19" name="Text 17"/>
          <p:cNvSpPr/>
          <p:nvPr/>
        </p:nvSpPr>
        <p:spPr>
          <a:xfrm>
            <a:off x="5309592" y="3449203"/>
            <a:ext cx="186035" cy="232544"/>
          </a:xfrm>
          <a:prstGeom prst="rect">
            <a:avLst/>
          </a:prstGeom>
          <a:noFill/>
          <a:ln/>
        </p:spPr>
        <p:txBody>
          <a:bodyPr wrap="none" lIns="0" tIns="0" rIns="0" bIns="0" rtlCol="0" anchor="ctr"/>
          <a:lstStyle/>
          <a:p>
            <a:pPr marL="0" indent="0" algn="ctr">
              <a:lnSpc>
                <a:spcPct val="100000"/>
              </a:lnSpc>
              <a:buNone/>
            </a:pPr>
            <a:r>
              <a:rPr lang="en-US" sz="1450" b="1" dirty="0">
                <a:solidFill>
                  <a:srgbClr val="101113"/>
                </a:solidFill>
                <a:latin typeface="Oxygen Bold" pitchFamily="34" charset="0"/>
                <a:ea typeface="Oxygen Bold" pitchFamily="34" charset="-122"/>
                <a:cs typeface="Oxygen Bold" pitchFamily="34" charset="-120"/>
              </a:rPr>
              <a:t>3</a:t>
            </a:r>
            <a:endParaRPr lang="en-US" sz="1450" dirty="0"/>
          </a:p>
        </p:txBody>
      </p:sp>
      <p:sp>
        <p:nvSpPr>
          <p:cNvPr id="20" name="Text 18"/>
          <p:cNvSpPr/>
          <p:nvPr/>
        </p:nvSpPr>
        <p:spPr>
          <a:xfrm>
            <a:off x="3942755" y="2602632"/>
            <a:ext cx="2919785" cy="193849"/>
          </a:xfrm>
          <a:prstGeom prst="rect">
            <a:avLst/>
          </a:prstGeom>
          <a:noFill/>
          <a:ln/>
        </p:spPr>
        <p:txBody>
          <a:bodyPr wrap="none" lIns="0" tIns="0" rIns="0" bIns="0" rtlCol="0" anchor="t"/>
          <a:lstStyle/>
          <a:p>
            <a:pPr marL="0" indent="0" algn="ctr">
              <a:lnSpc>
                <a:spcPct val="104000"/>
              </a:lnSpc>
              <a:buNone/>
            </a:pPr>
            <a:r>
              <a:rPr lang="en-US" sz="1200" b="1" dirty="0">
                <a:solidFill>
                  <a:srgbClr val="101113"/>
                </a:solidFill>
                <a:latin typeface="Oxygen Bold" pitchFamily="34" charset="0"/>
                <a:ea typeface="Oxygen Bold" pitchFamily="34" charset="-122"/>
                <a:cs typeface="Oxygen Bold" pitchFamily="34" charset="-120"/>
              </a:rPr>
              <a:t>Collection Diversified</a:t>
            </a:r>
            <a:endParaRPr lang="en-US" sz="1200" dirty="0"/>
          </a:p>
        </p:txBody>
      </p:sp>
      <p:sp>
        <p:nvSpPr>
          <p:cNvPr id="21" name="Text 19"/>
          <p:cNvSpPr/>
          <p:nvPr/>
        </p:nvSpPr>
        <p:spPr>
          <a:xfrm>
            <a:off x="3942755" y="2870895"/>
            <a:ext cx="2919785" cy="198462"/>
          </a:xfrm>
          <a:prstGeom prst="rect">
            <a:avLst/>
          </a:prstGeom>
          <a:noFill/>
          <a:ln/>
        </p:spPr>
        <p:txBody>
          <a:bodyPr wrap="none" lIns="0" tIns="0" rIns="0" bIns="0" rtlCol="0" anchor="t"/>
          <a:lstStyle/>
          <a:p>
            <a:pPr marL="0" indent="0" algn="ctr">
              <a:lnSpc>
                <a:spcPct val="133000"/>
              </a:lnSpc>
              <a:buNone/>
            </a:pPr>
            <a:r>
              <a:rPr lang="en-US" sz="950" dirty="0">
                <a:solidFill>
                  <a:srgbClr val="101113"/>
                </a:solidFill>
                <a:latin typeface="Oxygen" pitchFamily="34" charset="0"/>
                <a:ea typeface="Oxygen" pitchFamily="34" charset="-122"/>
                <a:cs typeface="Oxygen" pitchFamily="34" charset="-120"/>
              </a:rPr>
              <a:t>Every child can find themselves in our library</a:t>
            </a:r>
            <a:endParaRPr lang="en-US" sz="950" dirty="0"/>
          </a:p>
        </p:txBody>
      </p:sp>
      <p:sp>
        <p:nvSpPr>
          <p:cNvPr id="22" name="Shape 20"/>
          <p:cNvSpPr/>
          <p:nvPr/>
        </p:nvSpPr>
        <p:spPr>
          <a:xfrm>
            <a:off x="7056834" y="3565475"/>
            <a:ext cx="14288" cy="372070"/>
          </a:xfrm>
          <a:prstGeom prst="roundRect">
            <a:avLst>
              <a:gd name="adj" fmla="val 364638"/>
            </a:avLst>
          </a:prstGeom>
          <a:solidFill>
            <a:srgbClr val="E5B2B2"/>
          </a:solidFill>
          <a:ln/>
        </p:spPr>
        <p:txBody>
          <a:bodyPr/>
          <a:lstStyle/>
          <a:p>
            <a:endParaRPr lang="en-GB"/>
          </a:p>
        </p:txBody>
      </p:sp>
      <p:sp>
        <p:nvSpPr>
          <p:cNvPr id="23" name="Shape 21"/>
          <p:cNvSpPr/>
          <p:nvPr/>
        </p:nvSpPr>
        <p:spPr>
          <a:xfrm>
            <a:off x="6924452" y="3425949"/>
            <a:ext cx="279053" cy="279053"/>
          </a:xfrm>
          <a:prstGeom prst="roundRect">
            <a:avLst>
              <a:gd name="adj" fmla="val 18670"/>
            </a:avLst>
          </a:prstGeom>
          <a:solidFill>
            <a:srgbClr val="FFCCCC"/>
          </a:solidFill>
          <a:ln w="4763">
            <a:solidFill>
              <a:srgbClr val="E5B2B2"/>
            </a:solidFill>
            <a:prstDash val="solid"/>
          </a:ln>
        </p:spPr>
        <p:txBody>
          <a:bodyPr/>
          <a:lstStyle/>
          <a:p>
            <a:endParaRPr lang="en-GB"/>
          </a:p>
        </p:txBody>
      </p:sp>
      <p:sp>
        <p:nvSpPr>
          <p:cNvPr id="24" name="Text 22"/>
          <p:cNvSpPr/>
          <p:nvPr/>
        </p:nvSpPr>
        <p:spPr>
          <a:xfrm>
            <a:off x="6970961" y="3449203"/>
            <a:ext cx="186035" cy="232544"/>
          </a:xfrm>
          <a:prstGeom prst="rect">
            <a:avLst/>
          </a:prstGeom>
          <a:noFill/>
          <a:ln/>
        </p:spPr>
        <p:txBody>
          <a:bodyPr wrap="none" lIns="0" tIns="0" rIns="0" bIns="0" rtlCol="0" anchor="ctr"/>
          <a:lstStyle/>
          <a:p>
            <a:pPr marL="0" indent="0" algn="ctr">
              <a:lnSpc>
                <a:spcPct val="100000"/>
              </a:lnSpc>
              <a:buNone/>
            </a:pPr>
            <a:r>
              <a:rPr lang="en-US" sz="1450" b="1" dirty="0">
                <a:solidFill>
                  <a:srgbClr val="101113"/>
                </a:solidFill>
                <a:latin typeface="Oxygen Bold" pitchFamily="34" charset="0"/>
                <a:ea typeface="Oxygen Bold" pitchFamily="34" charset="-122"/>
                <a:cs typeface="Oxygen Bold" pitchFamily="34" charset="-120"/>
              </a:rPr>
              <a:t>4</a:t>
            </a:r>
            <a:endParaRPr lang="en-US" sz="1450" dirty="0"/>
          </a:p>
        </p:txBody>
      </p:sp>
      <p:sp>
        <p:nvSpPr>
          <p:cNvPr id="25" name="Text 23"/>
          <p:cNvSpPr/>
          <p:nvPr/>
        </p:nvSpPr>
        <p:spPr>
          <a:xfrm>
            <a:off x="5604123" y="4061594"/>
            <a:ext cx="2919785" cy="193849"/>
          </a:xfrm>
          <a:prstGeom prst="rect">
            <a:avLst/>
          </a:prstGeom>
          <a:noFill/>
          <a:ln/>
        </p:spPr>
        <p:txBody>
          <a:bodyPr wrap="none" lIns="0" tIns="0" rIns="0" bIns="0" rtlCol="0" anchor="t"/>
          <a:lstStyle/>
          <a:p>
            <a:pPr marL="0" indent="0" algn="ctr">
              <a:lnSpc>
                <a:spcPct val="104000"/>
              </a:lnSpc>
              <a:buNone/>
            </a:pPr>
            <a:r>
              <a:rPr lang="en-US" sz="1200" b="1" dirty="0">
                <a:solidFill>
                  <a:srgbClr val="101113"/>
                </a:solidFill>
                <a:latin typeface="Oxygen Bold" pitchFamily="34" charset="0"/>
                <a:ea typeface="Oxygen Bold" pitchFamily="34" charset="-122"/>
                <a:cs typeface="Oxygen Bold" pitchFamily="34" charset="-120"/>
              </a:rPr>
              <a:t>Culture Established</a:t>
            </a:r>
            <a:endParaRPr lang="en-US" sz="1200" dirty="0"/>
          </a:p>
        </p:txBody>
      </p:sp>
      <p:sp>
        <p:nvSpPr>
          <p:cNvPr id="26" name="Text 24"/>
          <p:cNvSpPr/>
          <p:nvPr/>
        </p:nvSpPr>
        <p:spPr>
          <a:xfrm>
            <a:off x="5604123" y="4329857"/>
            <a:ext cx="2919785" cy="198462"/>
          </a:xfrm>
          <a:prstGeom prst="rect">
            <a:avLst/>
          </a:prstGeom>
          <a:noFill/>
          <a:ln/>
        </p:spPr>
        <p:txBody>
          <a:bodyPr wrap="none" lIns="0" tIns="0" rIns="0" bIns="0" rtlCol="0" anchor="t"/>
          <a:lstStyle/>
          <a:p>
            <a:pPr marL="0" indent="0" algn="ctr">
              <a:lnSpc>
                <a:spcPct val="133000"/>
              </a:lnSpc>
              <a:buNone/>
            </a:pPr>
            <a:r>
              <a:rPr lang="en-US" sz="950" dirty="0">
                <a:solidFill>
                  <a:srgbClr val="101113"/>
                </a:solidFill>
                <a:latin typeface="Oxygen" pitchFamily="34" charset="0"/>
                <a:ea typeface="Oxygen" pitchFamily="34" charset="-122"/>
                <a:cs typeface="Oxygen" pitchFamily="34" charset="-120"/>
              </a:rPr>
              <a:t>Reading for pleasure is who we are</a:t>
            </a:r>
            <a:endParaRPr lang="en-US" sz="9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15</TotalTime>
  <Words>1188</Words>
  <Application>Microsoft Office PowerPoint</Application>
  <PresentationFormat>On-screen Show (16:9)</PresentationFormat>
  <Paragraphs>91</Paragraphs>
  <Slides>10</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Oxygen</vt:lpstr>
      <vt:lpstr>Twemoji Mozilla</vt:lpstr>
      <vt:lpstr>Oxygen Bold</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Claire Lowe (Kingsway Primary)</cp:lastModifiedBy>
  <cp:revision>9</cp:revision>
  <dcterms:created xsi:type="dcterms:W3CDTF">2026-07-15T19:47:57Z</dcterms:created>
  <dcterms:modified xsi:type="dcterms:W3CDTF">2026-07-15T20:03:22Z</dcterms:modified>
</cp:coreProperties>
</file>